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2"/>
  </p:notesMasterIdLst>
  <p:sldIdLst>
    <p:sldId id="256" r:id="rId2"/>
    <p:sldId id="257" r:id="rId3"/>
    <p:sldId id="258" r:id="rId4"/>
    <p:sldId id="260" r:id="rId5"/>
    <p:sldId id="262" r:id="rId6"/>
    <p:sldId id="263" r:id="rId7"/>
    <p:sldId id="264" r:id="rId8"/>
    <p:sldId id="265" r:id="rId9"/>
    <p:sldId id="266"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8FE3D0-0208-4576-ABC8-076256B655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17EA71-E5DF-4101-A3EF-8C0C31F6AA0A}">
      <dgm:prSet/>
      <dgm:spPr/>
      <dgm:t>
        <a:bodyPr/>
        <a:lstStyle/>
        <a:p>
          <a:r>
            <a:rPr lang="en-US" b="0" i="0"/>
            <a:t>Objective: Identify financial "red flags."</a:t>
          </a:r>
          <a:endParaRPr lang="en-US"/>
        </a:p>
      </dgm:t>
    </dgm:pt>
    <dgm:pt modelId="{657D2C40-9AE2-463F-B5E7-2CBAECC7B5B7}" type="parTrans" cxnId="{8FBF8273-89BF-4E69-9DB9-703A801F7CC4}">
      <dgm:prSet/>
      <dgm:spPr/>
      <dgm:t>
        <a:bodyPr/>
        <a:lstStyle/>
        <a:p>
          <a:endParaRPr lang="en-US"/>
        </a:p>
      </dgm:t>
    </dgm:pt>
    <dgm:pt modelId="{7A5634EE-8628-4241-9518-5BDFC429E7D5}" type="sibTrans" cxnId="{8FBF8273-89BF-4E69-9DB9-703A801F7CC4}">
      <dgm:prSet/>
      <dgm:spPr/>
      <dgm:t>
        <a:bodyPr/>
        <a:lstStyle/>
        <a:p>
          <a:endParaRPr lang="en-US"/>
        </a:p>
      </dgm:t>
    </dgm:pt>
    <dgm:pt modelId="{D70517F3-92A0-40CF-A4C9-1A8E99A824A8}">
      <dgm:prSet/>
      <dgm:spPr/>
      <dgm:t>
        <a:bodyPr/>
        <a:lstStyle/>
        <a:p>
          <a:r>
            <a:rPr lang="en-US" b="0" i="0"/>
            <a:t>Use of historical data of failed banks.</a:t>
          </a:r>
          <a:endParaRPr lang="en-US"/>
        </a:p>
      </dgm:t>
    </dgm:pt>
    <dgm:pt modelId="{5A816880-A6A6-4C7E-A7AF-F3D22F445900}" type="parTrans" cxnId="{B2A50559-1CC7-4A1B-A432-549DC63FA35F}">
      <dgm:prSet/>
      <dgm:spPr/>
      <dgm:t>
        <a:bodyPr/>
        <a:lstStyle/>
        <a:p>
          <a:endParaRPr lang="en-US"/>
        </a:p>
      </dgm:t>
    </dgm:pt>
    <dgm:pt modelId="{65BC868D-32C1-45D5-A2A8-56D76B9BEC00}" type="sibTrans" cxnId="{B2A50559-1CC7-4A1B-A432-549DC63FA35F}">
      <dgm:prSet/>
      <dgm:spPr/>
      <dgm:t>
        <a:bodyPr/>
        <a:lstStyle/>
        <a:p>
          <a:endParaRPr lang="en-US"/>
        </a:p>
      </dgm:t>
    </dgm:pt>
    <dgm:pt modelId="{11086299-EE70-405E-83EE-B6567F24B949}">
      <dgm:prSet/>
      <dgm:spPr/>
      <dgm:t>
        <a:bodyPr/>
        <a:lstStyle/>
        <a:p>
          <a:r>
            <a:rPr lang="en-US" b="0" i="0"/>
            <a:t>Patterns preceding failure as indicators.</a:t>
          </a:r>
          <a:endParaRPr lang="en-US"/>
        </a:p>
      </dgm:t>
    </dgm:pt>
    <dgm:pt modelId="{A6C2D305-DDBA-4F62-99F3-E522C10AB370}" type="parTrans" cxnId="{C2172732-C742-4216-ADF4-CD5C219061D0}">
      <dgm:prSet/>
      <dgm:spPr/>
      <dgm:t>
        <a:bodyPr/>
        <a:lstStyle/>
        <a:p>
          <a:endParaRPr lang="en-US"/>
        </a:p>
      </dgm:t>
    </dgm:pt>
    <dgm:pt modelId="{8A74EA9A-3A19-4131-8B7A-9BBF7C2B60A7}" type="sibTrans" cxnId="{C2172732-C742-4216-ADF4-CD5C219061D0}">
      <dgm:prSet/>
      <dgm:spPr/>
      <dgm:t>
        <a:bodyPr/>
        <a:lstStyle/>
        <a:p>
          <a:endParaRPr lang="en-US"/>
        </a:p>
      </dgm:t>
    </dgm:pt>
    <dgm:pt modelId="{E74C766A-26A8-45F3-B91F-8859816FF584}" type="pres">
      <dgm:prSet presAssocID="{4A8FE3D0-0208-4576-ABC8-076256B6553C}" presName="root" presStyleCnt="0">
        <dgm:presLayoutVars>
          <dgm:dir/>
          <dgm:resizeHandles val="exact"/>
        </dgm:presLayoutVars>
      </dgm:prSet>
      <dgm:spPr/>
    </dgm:pt>
    <dgm:pt modelId="{FFD522B3-C00D-4B7B-A85D-B57BA4998609}" type="pres">
      <dgm:prSet presAssocID="{E617EA71-E5DF-4101-A3EF-8C0C31F6AA0A}" presName="compNode" presStyleCnt="0"/>
      <dgm:spPr/>
    </dgm:pt>
    <dgm:pt modelId="{6E78B861-4BA0-4153-9227-026E1F3F87E9}" type="pres">
      <dgm:prSet presAssocID="{E617EA71-E5DF-4101-A3EF-8C0C31F6AA0A}" presName="bgRect" presStyleLbl="bgShp" presStyleIdx="0" presStyleCnt="3"/>
      <dgm:spPr/>
    </dgm:pt>
    <dgm:pt modelId="{93E4427D-8948-446E-9295-CA61AEC82464}" type="pres">
      <dgm:prSet presAssocID="{E617EA71-E5DF-4101-A3EF-8C0C31F6AA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g"/>
        </a:ext>
      </dgm:extLst>
    </dgm:pt>
    <dgm:pt modelId="{3A8F65E6-EFE4-4257-9367-4A78C9B32141}" type="pres">
      <dgm:prSet presAssocID="{E617EA71-E5DF-4101-A3EF-8C0C31F6AA0A}" presName="spaceRect" presStyleCnt="0"/>
      <dgm:spPr/>
    </dgm:pt>
    <dgm:pt modelId="{BEC72CF3-8F2B-49F9-88E6-50955BE078D0}" type="pres">
      <dgm:prSet presAssocID="{E617EA71-E5DF-4101-A3EF-8C0C31F6AA0A}" presName="parTx" presStyleLbl="revTx" presStyleIdx="0" presStyleCnt="3">
        <dgm:presLayoutVars>
          <dgm:chMax val="0"/>
          <dgm:chPref val="0"/>
        </dgm:presLayoutVars>
      </dgm:prSet>
      <dgm:spPr/>
    </dgm:pt>
    <dgm:pt modelId="{D6DD793A-317E-4C9F-9533-EB39FEE6B438}" type="pres">
      <dgm:prSet presAssocID="{7A5634EE-8628-4241-9518-5BDFC429E7D5}" presName="sibTrans" presStyleCnt="0"/>
      <dgm:spPr/>
    </dgm:pt>
    <dgm:pt modelId="{F7343DAD-27B8-4774-BC76-CFD95B1B4C14}" type="pres">
      <dgm:prSet presAssocID="{D70517F3-92A0-40CF-A4C9-1A8E99A824A8}" presName="compNode" presStyleCnt="0"/>
      <dgm:spPr/>
    </dgm:pt>
    <dgm:pt modelId="{B0211ACA-707A-460F-AC0C-139114FCD89D}" type="pres">
      <dgm:prSet presAssocID="{D70517F3-92A0-40CF-A4C9-1A8E99A824A8}" presName="bgRect" presStyleLbl="bgShp" presStyleIdx="1" presStyleCnt="3"/>
      <dgm:spPr/>
    </dgm:pt>
    <dgm:pt modelId="{8D01048A-DE39-46BC-9F16-0F69682E7817}" type="pres">
      <dgm:prSet presAssocID="{D70517F3-92A0-40CF-A4C9-1A8E99A824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21B9EB37-68E8-4CD0-B56D-937FA9DDA682}" type="pres">
      <dgm:prSet presAssocID="{D70517F3-92A0-40CF-A4C9-1A8E99A824A8}" presName="spaceRect" presStyleCnt="0"/>
      <dgm:spPr/>
    </dgm:pt>
    <dgm:pt modelId="{169AAF0E-6735-48C4-9C37-85ABEB7DA48B}" type="pres">
      <dgm:prSet presAssocID="{D70517F3-92A0-40CF-A4C9-1A8E99A824A8}" presName="parTx" presStyleLbl="revTx" presStyleIdx="1" presStyleCnt="3">
        <dgm:presLayoutVars>
          <dgm:chMax val="0"/>
          <dgm:chPref val="0"/>
        </dgm:presLayoutVars>
      </dgm:prSet>
      <dgm:spPr/>
    </dgm:pt>
    <dgm:pt modelId="{111E45B1-B5D6-4290-98F7-5EC96CAEA29A}" type="pres">
      <dgm:prSet presAssocID="{65BC868D-32C1-45D5-A2A8-56D76B9BEC00}" presName="sibTrans" presStyleCnt="0"/>
      <dgm:spPr/>
    </dgm:pt>
    <dgm:pt modelId="{E4172384-AB2D-4B84-9BCC-E412C9988049}" type="pres">
      <dgm:prSet presAssocID="{11086299-EE70-405E-83EE-B6567F24B949}" presName="compNode" presStyleCnt="0"/>
      <dgm:spPr/>
    </dgm:pt>
    <dgm:pt modelId="{52408FB3-54B7-434B-A27B-87DC28C047F9}" type="pres">
      <dgm:prSet presAssocID="{11086299-EE70-405E-83EE-B6567F24B949}" presName="bgRect" presStyleLbl="bgShp" presStyleIdx="2" presStyleCnt="3"/>
      <dgm:spPr/>
    </dgm:pt>
    <dgm:pt modelId="{1E837865-9AFB-43D0-9E4B-A7CC61D30CDD}" type="pres">
      <dgm:prSet presAssocID="{11086299-EE70-405E-83EE-B6567F24B9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6E7AF348-0D9D-43AB-B1CF-D00AF625919E}" type="pres">
      <dgm:prSet presAssocID="{11086299-EE70-405E-83EE-B6567F24B949}" presName="spaceRect" presStyleCnt="0"/>
      <dgm:spPr/>
    </dgm:pt>
    <dgm:pt modelId="{15956CEC-35A3-40A0-8512-3C345B61F8F3}" type="pres">
      <dgm:prSet presAssocID="{11086299-EE70-405E-83EE-B6567F24B949}" presName="parTx" presStyleLbl="revTx" presStyleIdx="2" presStyleCnt="3">
        <dgm:presLayoutVars>
          <dgm:chMax val="0"/>
          <dgm:chPref val="0"/>
        </dgm:presLayoutVars>
      </dgm:prSet>
      <dgm:spPr/>
    </dgm:pt>
  </dgm:ptLst>
  <dgm:cxnLst>
    <dgm:cxn modelId="{C2172732-C742-4216-ADF4-CD5C219061D0}" srcId="{4A8FE3D0-0208-4576-ABC8-076256B6553C}" destId="{11086299-EE70-405E-83EE-B6567F24B949}" srcOrd="2" destOrd="0" parTransId="{A6C2D305-DDBA-4F62-99F3-E522C10AB370}" sibTransId="{8A74EA9A-3A19-4131-8B7A-9BBF7C2B60A7}"/>
    <dgm:cxn modelId="{8C9D1A6E-CAD9-4306-90C0-85C62C5A5500}" type="presOf" srcId="{E617EA71-E5DF-4101-A3EF-8C0C31F6AA0A}" destId="{BEC72CF3-8F2B-49F9-88E6-50955BE078D0}" srcOrd="0" destOrd="0" presId="urn:microsoft.com/office/officeart/2018/2/layout/IconVerticalSolidList"/>
    <dgm:cxn modelId="{8FBF8273-89BF-4E69-9DB9-703A801F7CC4}" srcId="{4A8FE3D0-0208-4576-ABC8-076256B6553C}" destId="{E617EA71-E5DF-4101-A3EF-8C0C31F6AA0A}" srcOrd="0" destOrd="0" parTransId="{657D2C40-9AE2-463F-B5E7-2CBAECC7B5B7}" sibTransId="{7A5634EE-8628-4241-9518-5BDFC429E7D5}"/>
    <dgm:cxn modelId="{0652E254-C500-4A36-9A1E-D2E9862FBE70}" type="presOf" srcId="{4A8FE3D0-0208-4576-ABC8-076256B6553C}" destId="{E74C766A-26A8-45F3-B91F-8859816FF584}" srcOrd="0" destOrd="0" presId="urn:microsoft.com/office/officeart/2018/2/layout/IconVerticalSolidList"/>
    <dgm:cxn modelId="{B2A50559-1CC7-4A1B-A432-549DC63FA35F}" srcId="{4A8FE3D0-0208-4576-ABC8-076256B6553C}" destId="{D70517F3-92A0-40CF-A4C9-1A8E99A824A8}" srcOrd="1" destOrd="0" parTransId="{5A816880-A6A6-4C7E-A7AF-F3D22F445900}" sibTransId="{65BC868D-32C1-45D5-A2A8-56D76B9BEC00}"/>
    <dgm:cxn modelId="{621589B2-EC4F-418A-9039-935048AF33F4}" type="presOf" srcId="{D70517F3-92A0-40CF-A4C9-1A8E99A824A8}" destId="{169AAF0E-6735-48C4-9C37-85ABEB7DA48B}" srcOrd="0" destOrd="0" presId="urn:microsoft.com/office/officeart/2018/2/layout/IconVerticalSolidList"/>
    <dgm:cxn modelId="{DE3608DD-7C5D-408E-BD82-81C3EED0C3B4}" type="presOf" srcId="{11086299-EE70-405E-83EE-B6567F24B949}" destId="{15956CEC-35A3-40A0-8512-3C345B61F8F3}" srcOrd="0" destOrd="0" presId="urn:microsoft.com/office/officeart/2018/2/layout/IconVerticalSolidList"/>
    <dgm:cxn modelId="{F518BEEA-79FD-4367-BD15-A7C5F74A02BC}" type="presParOf" srcId="{E74C766A-26A8-45F3-B91F-8859816FF584}" destId="{FFD522B3-C00D-4B7B-A85D-B57BA4998609}" srcOrd="0" destOrd="0" presId="urn:microsoft.com/office/officeart/2018/2/layout/IconVerticalSolidList"/>
    <dgm:cxn modelId="{86F45F22-B145-4B10-A2BA-FBC29EE78E08}" type="presParOf" srcId="{FFD522B3-C00D-4B7B-A85D-B57BA4998609}" destId="{6E78B861-4BA0-4153-9227-026E1F3F87E9}" srcOrd="0" destOrd="0" presId="urn:microsoft.com/office/officeart/2018/2/layout/IconVerticalSolidList"/>
    <dgm:cxn modelId="{439621F2-FE83-41C4-99D2-1C149E323FC5}" type="presParOf" srcId="{FFD522B3-C00D-4B7B-A85D-B57BA4998609}" destId="{93E4427D-8948-446E-9295-CA61AEC82464}" srcOrd="1" destOrd="0" presId="urn:microsoft.com/office/officeart/2018/2/layout/IconVerticalSolidList"/>
    <dgm:cxn modelId="{545E15B0-E09D-46B9-A606-4B94C0F6BFDF}" type="presParOf" srcId="{FFD522B3-C00D-4B7B-A85D-B57BA4998609}" destId="{3A8F65E6-EFE4-4257-9367-4A78C9B32141}" srcOrd="2" destOrd="0" presId="urn:microsoft.com/office/officeart/2018/2/layout/IconVerticalSolidList"/>
    <dgm:cxn modelId="{A01EA2A5-822A-4D43-BD6B-7FEDD52D8D21}" type="presParOf" srcId="{FFD522B3-C00D-4B7B-A85D-B57BA4998609}" destId="{BEC72CF3-8F2B-49F9-88E6-50955BE078D0}" srcOrd="3" destOrd="0" presId="urn:microsoft.com/office/officeart/2018/2/layout/IconVerticalSolidList"/>
    <dgm:cxn modelId="{2F0293B7-374B-4F51-AE0D-08D83BF1F0AD}" type="presParOf" srcId="{E74C766A-26A8-45F3-B91F-8859816FF584}" destId="{D6DD793A-317E-4C9F-9533-EB39FEE6B438}" srcOrd="1" destOrd="0" presId="urn:microsoft.com/office/officeart/2018/2/layout/IconVerticalSolidList"/>
    <dgm:cxn modelId="{7A4DF635-4890-40A5-B57F-1941CE17D09C}" type="presParOf" srcId="{E74C766A-26A8-45F3-B91F-8859816FF584}" destId="{F7343DAD-27B8-4774-BC76-CFD95B1B4C14}" srcOrd="2" destOrd="0" presId="urn:microsoft.com/office/officeart/2018/2/layout/IconVerticalSolidList"/>
    <dgm:cxn modelId="{1633BFCA-3B40-40A0-8C80-4F22CCF93E5B}" type="presParOf" srcId="{F7343DAD-27B8-4774-BC76-CFD95B1B4C14}" destId="{B0211ACA-707A-460F-AC0C-139114FCD89D}" srcOrd="0" destOrd="0" presId="urn:microsoft.com/office/officeart/2018/2/layout/IconVerticalSolidList"/>
    <dgm:cxn modelId="{59784ADD-1D0E-4578-A5DB-DBFCE7C65720}" type="presParOf" srcId="{F7343DAD-27B8-4774-BC76-CFD95B1B4C14}" destId="{8D01048A-DE39-46BC-9F16-0F69682E7817}" srcOrd="1" destOrd="0" presId="urn:microsoft.com/office/officeart/2018/2/layout/IconVerticalSolidList"/>
    <dgm:cxn modelId="{0EC30AE1-128E-42C6-9A9C-2C6EC51C4F2B}" type="presParOf" srcId="{F7343DAD-27B8-4774-BC76-CFD95B1B4C14}" destId="{21B9EB37-68E8-4CD0-B56D-937FA9DDA682}" srcOrd="2" destOrd="0" presId="urn:microsoft.com/office/officeart/2018/2/layout/IconVerticalSolidList"/>
    <dgm:cxn modelId="{2B58B9A7-D871-43DE-A458-D3CDD5392406}" type="presParOf" srcId="{F7343DAD-27B8-4774-BC76-CFD95B1B4C14}" destId="{169AAF0E-6735-48C4-9C37-85ABEB7DA48B}" srcOrd="3" destOrd="0" presId="urn:microsoft.com/office/officeart/2018/2/layout/IconVerticalSolidList"/>
    <dgm:cxn modelId="{CFD766E6-9E95-48B9-A777-1BCF6BAFDD41}" type="presParOf" srcId="{E74C766A-26A8-45F3-B91F-8859816FF584}" destId="{111E45B1-B5D6-4290-98F7-5EC96CAEA29A}" srcOrd="3" destOrd="0" presId="urn:microsoft.com/office/officeart/2018/2/layout/IconVerticalSolidList"/>
    <dgm:cxn modelId="{4B804A6A-C409-44B9-8A16-4F1FA51D2821}" type="presParOf" srcId="{E74C766A-26A8-45F3-B91F-8859816FF584}" destId="{E4172384-AB2D-4B84-9BCC-E412C9988049}" srcOrd="4" destOrd="0" presId="urn:microsoft.com/office/officeart/2018/2/layout/IconVerticalSolidList"/>
    <dgm:cxn modelId="{77B7A8A8-FAB4-4DB7-9883-271495BE11B4}" type="presParOf" srcId="{E4172384-AB2D-4B84-9BCC-E412C9988049}" destId="{52408FB3-54B7-434B-A27B-87DC28C047F9}" srcOrd="0" destOrd="0" presId="urn:microsoft.com/office/officeart/2018/2/layout/IconVerticalSolidList"/>
    <dgm:cxn modelId="{398F6D1D-DC7E-4C76-AB55-730DEF1A4BC2}" type="presParOf" srcId="{E4172384-AB2D-4B84-9BCC-E412C9988049}" destId="{1E837865-9AFB-43D0-9E4B-A7CC61D30CDD}" srcOrd="1" destOrd="0" presId="urn:microsoft.com/office/officeart/2018/2/layout/IconVerticalSolidList"/>
    <dgm:cxn modelId="{0DEEF487-28C5-43D8-998D-60B8A8B022EA}" type="presParOf" srcId="{E4172384-AB2D-4B84-9BCC-E412C9988049}" destId="{6E7AF348-0D9D-43AB-B1CF-D00AF625919E}" srcOrd="2" destOrd="0" presId="urn:microsoft.com/office/officeart/2018/2/layout/IconVerticalSolidList"/>
    <dgm:cxn modelId="{5BB7634B-536B-4CDD-A5FE-950288A55948}" type="presParOf" srcId="{E4172384-AB2D-4B84-9BCC-E412C9988049}" destId="{15956CEC-35A3-40A0-8512-3C345B61F8F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994EAC-F70D-41F5-951A-6D3EE1C664E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DC5FDC3-6EBE-42F2-90D7-B035DC0B9214}">
      <dgm:prSet/>
      <dgm:spPr/>
      <dgm:t>
        <a:bodyPr/>
        <a:lstStyle/>
        <a:p>
          <a:pPr>
            <a:defRPr cap="all"/>
          </a:pPr>
          <a:r>
            <a:rPr lang="en-US" b="0" i="0"/>
            <a:t>Dataset: Failed banks' financials.</a:t>
          </a:r>
          <a:endParaRPr lang="en-US"/>
        </a:p>
      </dgm:t>
    </dgm:pt>
    <dgm:pt modelId="{79380DC8-B6F8-45CD-B2DB-0D3E1D4F1E89}" type="parTrans" cxnId="{2C966CD1-D60E-4135-A560-0F2BDBFC97E4}">
      <dgm:prSet/>
      <dgm:spPr/>
      <dgm:t>
        <a:bodyPr/>
        <a:lstStyle/>
        <a:p>
          <a:endParaRPr lang="en-US"/>
        </a:p>
      </dgm:t>
    </dgm:pt>
    <dgm:pt modelId="{6A067BC0-33E0-4BB3-BD35-8FD68A5F809B}" type="sibTrans" cxnId="{2C966CD1-D60E-4135-A560-0F2BDBFC97E4}">
      <dgm:prSet/>
      <dgm:spPr/>
      <dgm:t>
        <a:bodyPr/>
        <a:lstStyle/>
        <a:p>
          <a:endParaRPr lang="en-US"/>
        </a:p>
      </dgm:t>
    </dgm:pt>
    <dgm:pt modelId="{AEF69F7F-8C29-4808-8745-083660B56485}">
      <dgm:prSet/>
      <dgm:spPr/>
      <dgm:t>
        <a:bodyPr/>
        <a:lstStyle/>
        <a:p>
          <a:pPr>
            <a:defRPr cap="all"/>
          </a:pPr>
          <a:r>
            <a:rPr lang="en-US" b="0" i="0"/>
            <a:t>EDA to highlight patterns.</a:t>
          </a:r>
          <a:endParaRPr lang="en-US"/>
        </a:p>
      </dgm:t>
    </dgm:pt>
    <dgm:pt modelId="{8591A724-EC5D-4BDD-9A8B-5987F1265DD2}" type="parTrans" cxnId="{282D54F9-5724-423C-AB43-C29D1B59266E}">
      <dgm:prSet/>
      <dgm:spPr/>
      <dgm:t>
        <a:bodyPr/>
        <a:lstStyle/>
        <a:p>
          <a:endParaRPr lang="en-US"/>
        </a:p>
      </dgm:t>
    </dgm:pt>
    <dgm:pt modelId="{61C0D224-F1B3-4975-94D5-21EF7DF5735C}" type="sibTrans" cxnId="{282D54F9-5724-423C-AB43-C29D1B59266E}">
      <dgm:prSet/>
      <dgm:spPr/>
      <dgm:t>
        <a:bodyPr/>
        <a:lstStyle/>
        <a:p>
          <a:endParaRPr lang="en-US"/>
        </a:p>
      </dgm:t>
    </dgm:pt>
    <dgm:pt modelId="{D981AB98-DE17-4B57-8D96-CA4E4B0562E1}">
      <dgm:prSet/>
      <dgm:spPr/>
      <dgm:t>
        <a:bodyPr/>
        <a:lstStyle/>
        <a:p>
          <a:pPr>
            <a:defRPr cap="all"/>
          </a:pPr>
          <a:r>
            <a:rPr lang="en-US" b="0" i="0"/>
            <a:t>Visualizations of key financial indicators.</a:t>
          </a:r>
          <a:endParaRPr lang="en-US"/>
        </a:p>
      </dgm:t>
    </dgm:pt>
    <dgm:pt modelId="{6F0A1D2D-21C1-48E8-8042-470079A51F67}" type="parTrans" cxnId="{06F5A235-48B0-481D-BFBE-7D543588CA2C}">
      <dgm:prSet/>
      <dgm:spPr/>
      <dgm:t>
        <a:bodyPr/>
        <a:lstStyle/>
        <a:p>
          <a:endParaRPr lang="en-US"/>
        </a:p>
      </dgm:t>
    </dgm:pt>
    <dgm:pt modelId="{080D1F7E-210A-44DC-A488-340312BC099E}" type="sibTrans" cxnId="{06F5A235-48B0-481D-BFBE-7D543588CA2C}">
      <dgm:prSet/>
      <dgm:spPr/>
      <dgm:t>
        <a:bodyPr/>
        <a:lstStyle/>
        <a:p>
          <a:endParaRPr lang="en-US"/>
        </a:p>
      </dgm:t>
    </dgm:pt>
    <dgm:pt modelId="{2F4412E7-D140-458B-9FBF-EE8A3CF2FE7E}" type="pres">
      <dgm:prSet presAssocID="{7F994EAC-F70D-41F5-951A-6D3EE1C664E2}" presName="root" presStyleCnt="0">
        <dgm:presLayoutVars>
          <dgm:dir/>
          <dgm:resizeHandles val="exact"/>
        </dgm:presLayoutVars>
      </dgm:prSet>
      <dgm:spPr/>
    </dgm:pt>
    <dgm:pt modelId="{A080206D-0FB2-448D-ABB6-04CEFAD0C824}" type="pres">
      <dgm:prSet presAssocID="{EDC5FDC3-6EBE-42F2-90D7-B035DC0B9214}" presName="compNode" presStyleCnt="0"/>
      <dgm:spPr/>
    </dgm:pt>
    <dgm:pt modelId="{8EBA72A0-2068-4A43-A794-34E7227BEAA8}" type="pres">
      <dgm:prSet presAssocID="{EDC5FDC3-6EBE-42F2-90D7-B035DC0B9214}" presName="iconBgRect" presStyleLbl="bgShp" presStyleIdx="0" presStyleCnt="3"/>
      <dgm:spPr>
        <a:prstGeom prst="round2DiagRect">
          <a:avLst>
            <a:gd name="adj1" fmla="val 29727"/>
            <a:gd name="adj2" fmla="val 0"/>
          </a:avLst>
        </a:prstGeom>
      </dgm:spPr>
    </dgm:pt>
    <dgm:pt modelId="{3FC1CF3C-A40A-460D-822C-2C393771618E}" type="pres">
      <dgm:prSet presAssocID="{EDC5FDC3-6EBE-42F2-90D7-B035DC0B92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889D2525-D556-4378-B385-0FCEE8AAB0B5}" type="pres">
      <dgm:prSet presAssocID="{EDC5FDC3-6EBE-42F2-90D7-B035DC0B9214}" presName="spaceRect" presStyleCnt="0"/>
      <dgm:spPr/>
    </dgm:pt>
    <dgm:pt modelId="{70D1175E-FC13-487D-BA34-4A5E1A2A7C36}" type="pres">
      <dgm:prSet presAssocID="{EDC5FDC3-6EBE-42F2-90D7-B035DC0B9214}" presName="textRect" presStyleLbl="revTx" presStyleIdx="0" presStyleCnt="3">
        <dgm:presLayoutVars>
          <dgm:chMax val="1"/>
          <dgm:chPref val="1"/>
        </dgm:presLayoutVars>
      </dgm:prSet>
      <dgm:spPr/>
    </dgm:pt>
    <dgm:pt modelId="{910E2C18-EB88-4A39-AEB3-8FC1FAB05DF1}" type="pres">
      <dgm:prSet presAssocID="{6A067BC0-33E0-4BB3-BD35-8FD68A5F809B}" presName="sibTrans" presStyleCnt="0"/>
      <dgm:spPr/>
    </dgm:pt>
    <dgm:pt modelId="{9C6F7944-9D7D-45AF-B112-75BCA8FC1D86}" type="pres">
      <dgm:prSet presAssocID="{AEF69F7F-8C29-4808-8745-083660B56485}" presName="compNode" presStyleCnt="0"/>
      <dgm:spPr/>
    </dgm:pt>
    <dgm:pt modelId="{5A6CC347-2F81-4720-8B28-DAD80F7087FE}" type="pres">
      <dgm:prSet presAssocID="{AEF69F7F-8C29-4808-8745-083660B56485}" presName="iconBgRect" presStyleLbl="bgShp" presStyleIdx="1" presStyleCnt="3"/>
      <dgm:spPr>
        <a:prstGeom prst="round2DiagRect">
          <a:avLst>
            <a:gd name="adj1" fmla="val 29727"/>
            <a:gd name="adj2" fmla="val 0"/>
          </a:avLst>
        </a:prstGeom>
      </dgm:spPr>
    </dgm:pt>
    <dgm:pt modelId="{8DD311B6-B7A7-493B-A6A0-13D369A78D54}" type="pres">
      <dgm:prSet presAssocID="{AEF69F7F-8C29-4808-8745-083660B564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4A8E52AB-B9BD-41EB-B7D9-A2E2566406F7}" type="pres">
      <dgm:prSet presAssocID="{AEF69F7F-8C29-4808-8745-083660B56485}" presName="spaceRect" presStyleCnt="0"/>
      <dgm:spPr/>
    </dgm:pt>
    <dgm:pt modelId="{C1167129-7E67-4DF6-9A0B-B1B553C010F2}" type="pres">
      <dgm:prSet presAssocID="{AEF69F7F-8C29-4808-8745-083660B56485}" presName="textRect" presStyleLbl="revTx" presStyleIdx="1" presStyleCnt="3">
        <dgm:presLayoutVars>
          <dgm:chMax val="1"/>
          <dgm:chPref val="1"/>
        </dgm:presLayoutVars>
      </dgm:prSet>
      <dgm:spPr/>
    </dgm:pt>
    <dgm:pt modelId="{D125DEDC-4604-4F9E-A4AB-14FE3C38821F}" type="pres">
      <dgm:prSet presAssocID="{61C0D224-F1B3-4975-94D5-21EF7DF5735C}" presName="sibTrans" presStyleCnt="0"/>
      <dgm:spPr/>
    </dgm:pt>
    <dgm:pt modelId="{7865B367-D95C-43E0-B6CA-FF251F3DD978}" type="pres">
      <dgm:prSet presAssocID="{D981AB98-DE17-4B57-8D96-CA4E4B0562E1}" presName="compNode" presStyleCnt="0"/>
      <dgm:spPr/>
    </dgm:pt>
    <dgm:pt modelId="{3899A3B4-0A6B-455F-AA43-9B3E013C834E}" type="pres">
      <dgm:prSet presAssocID="{D981AB98-DE17-4B57-8D96-CA4E4B0562E1}" presName="iconBgRect" presStyleLbl="bgShp" presStyleIdx="2" presStyleCnt="3"/>
      <dgm:spPr>
        <a:prstGeom prst="round2DiagRect">
          <a:avLst>
            <a:gd name="adj1" fmla="val 29727"/>
            <a:gd name="adj2" fmla="val 0"/>
          </a:avLst>
        </a:prstGeom>
      </dgm:spPr>
    </dgm:pt>
    <dgm:pt modelId="{4BEA5A9F-9832-4A4A-9D11-48EE33B29EE4}" type="pres">
      <dgm:prSet presAssocID="{D981AB98-DE17-4B57-8D96-CA4E4B0562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317B101-8E6A-4EDB-926D-D03929A11AE1}" type="pres">
      <dgm:prSet presAssocID="{D981AB98-DE17-4B57-8D96-CA4E4B0562E1}" presName="spaceRect" presStyleCnt="0"/>
      <dgm:spPr/>
    </dgm:pt>
    <dgm:pt modelId="{5BBBCD21-FD5A-4940-A490-54AB112F6C09}" type="pres">
      <dgm:prSet presAssocID="{D981AB98-DE17-4B57-8D96-CA4E4B0562E1}" presName="textRect" presStyleLbl="revTx" presStyleIdx="2" presStyleCnt="3">
        <dgm:presLayoutVars>
          <dgm:chMax val="1"/>
          <dgm:chPref val="1"/>
        </dgm:presLayoutVars>
      </dgm:prSet>
      <dgm:spPr/>
    </dgm:pt>
  </dgm:ptLst>
  <dgm:cxnLst>
    <dgm:cxn modelId="{06F5A235-48B0-481D-BFBE-7D543588CA2C}" srcId="{7F994EAC-F70D-41F5-951A-6D3EE1C664E2}" destId="{D981AB98-DE17-4B57-8D96-CA4E4B0562E1}" srcOrd="2" destOrd="0" parTransId="{6F0A1D2D-21C1-48E8-8042-470079A51F67}" sibTransId="{080D1F7E-210A-44DC-A488-340312BC099E}"/>
    <dgm:cxn modelId="{30C07D38-A805-4491-B5E4-7B16832A3959}" type="presOf" srcId="{D981AB98-DE17-4B57-8D96-CA4E4B0562E1}" destId="{5BBBCD21-FD5A-4940-A490-54AB112F6C09}" srcOrd="0" destOrd="0" presId="urn:microsoft.com/office/officeart/2018/5/layout/IconLeafLabelList"/>
    <dgm:cxn modelId="{E681A349-3C89-4DC0-BDB9-BFC407D54B54}" type="presOf" srcId="{7F994EAC-F70D-41F5-951A-6D3EE1C664E2}" destId="{2F4412E7-D140-458B-9FBF-EE8A3CF2FE7E}" srcOrd="0" destOrd="0" presId="urn:microsoft.com/office/officeart/2018/5/layout/IconLeafLabelList"/>
    <dgm:cxn modelId="{2C966CD1-D60E-4135-A560-0F2BDBFC97E4}" srcId="{7F994EAC-F70D-41F5-951A-6D3EE1C664E2}" destId="{EDC5FDC3-6EBE-42F2-90D7-B035DC0B9214}" srcOrd="0" destOrd="0" parTransId="{79380DC8-B6F8-45CD-B2DB-0D3E1D4F1E89}" sibTransId="{6A067BC0-33E0-4BB3-BD35-8FD68A5F809B}"/>
    <dgm:cxn modelId="{D589D4DD-063C-42CD-AF3F-C71EF61B2101}" type="presOf" srcId="{EDC5FDC3-6EBE-42F2-90D7-B035DC0B9214}" destId="{70D1175E-FC13-487D-BA34-4A5E1A2A7C36}" srcOrd="0" destOrd="0" presId="urn:microsoft.com/office/officeart/2018/5/layout/IconLeafLabelList"/>
    <dgm:cxn modelId="{320BC3E6-43D7-48D8-9D44-FBAA2726414C}" type="presOf" srcId="{AEF69F7F-8C29-4808-8745-083660B56485}" destId="{C1167129-7E67-4DF6-9A0B-B1B553C010F2}" srcOrd="0" destOrd="0" presId="urn:microsoft.com/office/officeart/2018/5/layout/IconLeafLabelList"/>
    <dgm:cxn modelId="{282D54F9-5724-423C-AB43-C29D1B59266E}" srcId="{7F994EAC-F70D-41F5-951A-6D3EE1C664E2}" destId="{AEF69F7F-8C29-4808-8745-083660B56485}" srcOrd="1" destOrd="0" parTransId="{8591A724-EC5D-4BDD-9A8B-5987F1265DD2}" sibTransId="{61C0D224-F1B3-4975-94D5-21EF7DF5735C}"/>
    <dgm:cxn modelId="{51034EC1-9D90-4D27-8396-6BE1E90DC327}" type="presParOf" srcId="{2F4412E7-D140-458B-9FBF-EE8A3CF2FE7E}" destId="{A080206D-0FB2-448D-ABB6-04CEFAD0C824}" srcOrd="0" destOrd="0" presId="urn:microsoft.com/office/officeart/2018/5/layout/IconLeafLabelList"/>
    <dgm:cxn modelId="{6AF80345-FA87-4855-8C0E-F1530BE92F4C}" type="presParOf" srcId="{A080206D-0FB2-448D-ABB6-04CEFAD0C824}" destId="{8EBA72A0-2068-4A43-A794-34E7227BEAA8}" srcOrd="0" destOrd="0" presId="urn:microsoft.com/office/officeart/2018/5/layout/IconLeafLabelList"/>
    <dgm:cxn modelId="{D9F9E08D-D8DA-4E2F-8B41-73A0130961CD}" type="presParOf" srcId="{A080206D-0FB2-448D-ABB6-04CEFAD0C824}" destId="{3FC1CF3C-A40A-460D-822C-2C393771618E}" srcOrd="1" destOrd="0" presId="urn:microsoft.com/office/officeart/2018/5/layout/IconLeafLabelList"/>
    <dgm:cxn modelId="{392B553E-FFBD-4895-89A8-342E44698CEA}" type="presParOf" srcId="{A080206D-0FB2-448D-ABB6-04CEFAD0C824}" destId="{889D2525-D556-4378-B385-0FCEE8AAB0B5}" srcOrd="2" destOrd="0" presId="urn:microsoft.com/office/officeart/2018/5/layout/IconLeafLabelList"/>
    <dgm:cxn modelId="{04907969-5A14-4935-89D7-14DB124FE696}" type="presParOf" srcId="{A080206D-0FB2-448D-ABB6-04CEFAD0C824}" destId="{70D1175E-FC13-487D-BA34-4A5E1A2A7C36}" srcOrd="3" destOrd="0" presId="urn:microsoft.com/office/officeart/2018/5/layout/IconLeafLabelList"/>
    <dgm:cxn modelId="{FEE18356-1407-437C-9156-88326D46C82E}" type="presParOf" srcId="{2F4412E7-D140-458B-9FBF-EE8A3CF2FE7E}" destId="{910E2C18-EB88-4A39-AEB3-8FC1FAB05DF1}" srcOrd="1" destOrd="0" presId="urn:microsoft.com/office/officeart/2018/5/layout/IconLeafLabelList"/>
    <dgm:cxn modelId="{4F957749-26B0-4ED0-8DD7-B87B84780D0C}" type="presParOf" srcId="{2F4412E7-D140-458B-9FBF-EE8A3CF2FE7E}" destId="{9C6F7944-9D7D-45AF-B112-75BCA8FC1D86}" srcOrd="2" destOrd="0" presId="urn:microsoft.com/office/officeart/2018/5/layout/IconLeafLabelList"/>
    <dgm:cxn modelId="{EE119C68-62F5-495C-B67A-0CA9B985E0D1}" type="presParOf" srcId="{9C6F7944-9D7D-45AF-B112-75BCA8FC1D86}" destId="{5A6CC347-2F81-4720-8B28-DAD80F7087FE}" srcOrd="0" destOrd="0" presId="urn:microsoft.com/office/officeart/2018/5/layout/IconLeafLabelList"/>
    <dgm:cxn modelId="{CB52A969-1D68-4BBC-BB29-34A9AF0B5D31}" type="presParOf" srcId="{9C6F7944-9D7D-45AF-B112-75BCA8FC1D86}" destId="{8DD311B6-B7A7-493B-A6A0-13D369A78D54}" srcOrd="1" destOrd="0" presId="urn:microsoft.com/office/officeart/2018/5/layout/IconLeafLabelList"/>
    <dgm:cxn modelId="{68B4D644-792E-44CE-85B9-9589FE0CDB37}" type="presParOf" srcId="{9C6F7944-9D7D-45AF-B112-75BCA8FC1D86}" destId="{4A8E52AB-B9BD-41EB-B7D9-A2E2566406F7}" srcOrd="2" destOrd="0" presId="urn:microsoft.com/office/officeart/2018/5/layout/IconLeafLabelList"/>
    <dgm:cxn modelId="{D69634E0-EC82-4E07-BFD4-A3D13F0E7982}" type="presParOf" srcId="{9C6F7944-9D7D-45AF-B112-75BCA8FC1D86}" destId="{C1167129-7E67-4DF6-9A0B-B1B553C010F2}" srcOrd="3" destOrd="0" presId="urn:microsoft.com/office/officeart/2018/5/layout/IconLeafLabelList"/>
    <dgm:cxn modelId="{F0BDB635-8485-419A-BF94-F5266F0BA59B}" type="presParOf" srcId="{2F4412E7-D140-458B-9FBF-EE8A3CF2FE7E}" destId="{D125DEDC-4604-4F9E-A4AB-14FE3C38821F}" srcOrd="3" destOrd="0" presId="urn:microsoft.com/office/officeart/2018/5/layout/IconLeafLabelList"/>
    <dgm:cxn modelId="{1E419FD6-627E-4518-89AF-60A6785A6460}" type="presParOf" srcId="{2F4412E7-D140-458B-9FBF-EE8A3CF2FE7E}" destId="{7865B367-D95C-43E0-B6CA-FF251F3DD978}" srcOrd="4" destOrd="0" presId="urn:microsoft.com/office/officeart/2018/5/layout/IconLeafLabelList"/>
    <dgm:cxn modelId="{41E744E0-44C1-4058-9F1D-9335AB4BB2AC}" type="presParOf" srcId="{7865B367-D95C-43E0-B6CA-FF251F3DD978}" destId="{3899A3B4-0A6B-455F-AA43-9B3E013C834E}" srcOrd="0" destOrd="0" presId="urn:microsoft.com/office/officeart/2018/5/layout/IconLeafLabelList"/>
    <dgm:cxn modelId="{ED5E806B-2783-494E-A2FF-8D2D4969A018}" type="presParOf" srcId="{7865B367-D95C-43E0-B6CA-FF251F3DD978}" destId="{4BEA5A9F-9832-4A4A-9D11-48EE33B29EE4}" srcOrd="1" destOrd="0" presId="urn:microsoft.com/office/officeart/2018/5/layout/IconLeafLabelList"/>
    <dgm:cxn modelId="{07B97A82-D527-4C62-BA61-1F9577A231A9}" type="presParOf" srcId="{7865B367-D95C-43E0-B6CA-FF251F3DD978}" destId="{8317B101-8E6A-4EDB-926D-D03929A11AE1}" srcOrd="2" destOrd="0" presId="urn:microsoft.com/office/officeart/2018/5/layout/IconLeafLabelList"/>
    <dgm:cxn modelId="{258EC207-CA19-443A-81CF-063144B5E848}" type="presParOf" srcId="{7865B367-D95C-43E0-B6CA-FF251F3DD978}" destId="{5BBBCD21-FD5A-4940-A490-54AB112F6C09}"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A67374-2615-43B6-AEB9-5ACCD11583D4}"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D410D05C-ABDF-42C4-B758-A2C13296EE89}">
      <dgm:prSet/>
      <dgm:spPr/>
      <dgm:t>
        <a:bodyPr/>
        <a:lstStyle/>
        <a:p>
          <a:r>
            <a:rPr lang="en-US" b="0" i="0"/>
            <a:t>Identified correlations between variables.</a:t>
          </a:r>
          <a:endParaRPr lang="en-US"/>
        </a:p>
      </dgm:t>
    </dgm:pt>
    <dgm:pt modelId="{CE1DF62C-D003-4267-A1D5-6896F9C64095}" type="parTrans" cxnId="{FB2A780C-E3D5-4E63-B57B-BB554FA97B60}">
      <dgm:prSet/>
      <dgm:spPr/>
      <dgm:t>
        <a:bodyPr/>
        <a:lstStyle/>
        <a:p>
          <a:endParaRPr lang="en-US"/>
        </a:p>
      </dgm:t>
    </dgm:pt>
    <dgm:pt modelId="{ECF8FE2A-A90D-411E-A65F-B223AEE00C98}" type="sibTrans" cxnId="{FB2A780C-E3D5-4E63-B57B-BB554FA97B60}">
      <dgm:prSet phldrT="01" phldr="0"/>
      <dgm:spPr/>
      <dgm:t>
        <a:bodyPr/>
        <a:lstStyle/>
        <a:p>
          <a:r>
            <a:rPr lang="en-US"/>
            <a:t>01</a:t>
          </a:r>
        </a:p>
      </dgm:t>
    </dgm:pt>
    <dgm:pt modelId="{8F652CCE-69B7-4205-AD3E-9E30CCA3354F}">
      <dgm:prSet/>
      <dgm:spPr/>
      <dgm:t>
        <a:bodyPr/>
        <a:lstStyle/>
        <a:p>
          <a:r>
            <a:rPr lang="en-US" b="0" i="0"/>
            <a:t>Patterns spotlighted as potential red flags.</a:t>
          </a:r>
          <a:endParaRPr lang="en-US"/>
        </a:p>
      </dgm:t>
    </dgm:pt>
    <dgm:pt modelId="{81BD1541-FF2A-453F-A2F9-0122A661B24C}" type="parTrans" cxnId="{A8D4AEEC-3EFD-4D55-99DA-177A924C913E}">
      <dgm:prSet/>
      <dgm:spPr/>
      <dgm:t>
        <a:bodyPr/>
        <a:lstStyle/>
        <a:p>
          <a:endParaRPr lang="en-US"/>
        </a:p>
      </dgm:t>
    </dgm:pt>
    <dgm:pt modelId="{0733E568-D3F7-4817-B59D-C1A27D498CD4}" type="sibTrans" cxnId="{A8D4AEEC-3EFD-4D55-99DA-177A924C913E}">
      <dgm:prSet phldrT="02" phldr="0"/>
      <dgm:spPr/>
      <dgm:t>
        <a:bodyPr/>
        <a:lstStyle/>
        <a:p>
          <a:r>
            <a:rPr lang="en-US"/>
            <a:t>02</a:t>
          </a:r>
        </a:p>
      </dgm:t>
    </dgm:pt>
    <dgm:pt modelId="{8EE57001-AEF2-454B-AF29-BE86300BCAB0}">
      <dgm:prSet/>
      <dgm:spPr/>
      <dgm:t>
        <a:bodyPr/>
        <a:lstStyle/>
        <a:p>
          <a:r>
            <a:rPr lang="en-US" b="0" i="0"/>
            <a:t>Financial health indicators analyzed.</a:t>
          </a:r>
          <a:endParaRPr lang="en-US"/>
        </a:p>
      </dgm:t>
    </dgm:pt>
    <dgm:pt modelId="{CE75A0D1-21AD-42AF-BAF5-79BCFFE9FB2E}" type="parTrans" cxnId="{21D80508-3D9F-40C2-812A-9A98C289CAFF}">
      <dgm:prSet/>
      <dgm:spPr/>
      <dgm:t>
        <a:bodyPr/>
        <a:lstStyle/>
        <a:p>
          <a:endParaRPr lang="en-US"/>
        </a:p>
      </dgm:t>
    </dgm:pt>
    <dgm:pt modelId="{7CA0FE67-DBB6-4AF2-9DE5-CB9F5C399B9F}" type="sibTrans" cxnId="{21D80508-3D9F-40C2-812A-9A98C289CAFF}">
      <dgm:prSet phldrT="03" phldr="0"/>
      <dgm:spPr/>
      <dgm:t>
        <a:bodyPr/>
        <a:lstStyle/>
        <a:p>
          <a:r>
            <a:rPr lang="en-US"/>
            <a:t>03</a:t>
          </a:r>
        </a:p>
      </dgm:t>
    </dgm:pt>
    <dgm:pt modelId="{54BD8C8A-5AF4-409D-9FA1-483C5130C13D}" type="pres">
      <dgm:prSet presAssocID="{0EA67374-2615-43B6-AEB9-5ACCD11583D4}" presName="Name0" presStyleCnt="0">
        <dgm:presLayoutVars>
          <dgm:animLvl val="lvl"/>
          <dgm:resizeHandles val="exact"/>
        </dgm:presLayoutVars>
      </dgm:prSet>
      <dgm:spPr/>
    </dgm:pt>
    <dgm:pt modelId="{A3EA08A7-50AD-47CB-BFB1-498594F8611A}" type="pres">
      <dgm:prSet presAssocID="{D410D05C-ABDF-42C4-B758-A2C13296EE89}" presName="compositeNode" presStyleCnt="0">
        <dgm:presLayoutVars>
          <dgm:bulletEnabled val="1"/>
        </dgm:presLayoutVars>
      </dgm:prSet>
      <dgm:spPr/>
    </dgm:pt>
    <dgm:pt modelId="{785AD87E-467E-49FE-B367-67AA6ECC8F3F}" type="pres">
      <dgm:prSet presAssocID="{D410D05C-ABDF-42C4-B758-A2C13296EE89}" presName="bgRect" presStyleLbl="alignNode1" presStyleIdx="0" presStyleCnt="3"/>
      <dgm:spPr/>
    </dgm:pt>
    <dgm:pt modelId="{41AD23CA-B89B-4801-B074-97566E6F9D38}" type="pres">
      <dgm:prSet presAssocID="{ECF8FE2A-A90D-411E-A65F-B223AEE00C98}" presName="sibTransNodeRect" presStyleLbl="alignNode1" presStyleIdx="0" presStyleCnt="3">
        <dgm:presLayoutVars>
          <dgm:chMax val="0"/>
          <dgm:bulletEnabled val="1"/>
        </dgm:presLayoutVars>
      </dgm:prSet>
      <dgm:spPr/>
    </dgm:pt>
    <dgm:pt modelId="{224FB479-8BC5-40D7-8CB4-74ABF7FFE983}" type="pres">
      <dgm:prSet presAssocID="{D410D05C-ABDF-42C4-B758-A2C13296EE89}" presName="nodeRect" presStyleLbl="alignNode1" presStyleIdx="0" presStyleCnt="3">
        <dgm:presLayoutVars>
          <dgm:bulletEnabled val="1"/>
        </dgm:presLayoutVars>
      </dgm:prSet>
      <dgm:spPr/>
    </dgm:pt>
    <dgm:pt modelId="{E612FB5B-FF62-4FE4-9BB9-F209883F53E2}" type="pres">
      <dgm:prSet presAssocID="{ECF8FE2A-A90D-411E-A65F-B223AEE00C98}" presName="sibTrans" presStyleCnt="0"/>
      <dgm:spPr/>
    </dgm:pt>
    <dgm:pt modelId="{BF5B3818-C355-4761-89DE-F08A4F86BE0E}" type="pres">
      <dgm:prSet presAssocID="{8F652CCE-69B7-4205-AD3E-9E30CCA3354F}" presName="compositeNode" presStyleCnt="0">
        <dgm:presLayoutVars>
          <dgm:bulletEnabled val="1"/>
        </dgm:presLayoutVars>
      </dgm:prSet>
      <dgm:spPr/>
    </dgm:pt>
    <dgm:pt modelId="{C62F7979-734E-4DB7-A4FC-97F658ABAA89}" type="pres">
      <dgm:prSet presAssocID="{8F652CCE-69B7-4205-AD3E-9E30CCA3354F}" presName="bgRect" presStyleLbl="alignNode1" presStyleIdx="1" presStyleCnt="3"/>
      <dgm:spPr/>
    </dgm:pt>
    <dgm:pt modelId="{1111C4A5-7646-4B2D-878A-C3B7F7F0CE9D}" type="pres">
      <dgm:prSet presAssocID="{0733E568-D3F7-4817-B59D-C1A27D498CD4}" presName="sibTransNodeRect" presStyleLbl="alignNode1" presStyleIdx="1" presStyleCnt="3">
        <dgm:presLayoutVars>
          <dgm:chMax val="0"/>
          <dgm:bulletEnabled val="1"/>
        </dgm:presLayoutVars>
      </dgm:prSet>
      <dgm:spPr/>
    </dgm:pt>
    <dgm:pt modelId="{6B0EFEFA-B0D9-436E-B991-31D6F3364F7D}" type="pres">
      <dgm:prSet presAssocID="{8F652CCE-69B7-4205-AD3E-9E30CCA3354F}" presName="nodeRect" presStyleLbl="alignNode1" presStyleIdx="1" presStyleCnt="3">
        <dgm:presLayoutVars>
          <dgm:bulletEnabled val="1"/>
        </dgm:presLayoutVars>
      </dgm:prSet>
      <dgm:spPr/>
    </dgm:pt>
    <dgm:pt modelId="{A93D4712-BAF3-4B2B-8211-F17DEA73B1A2}" type="pres">
      <dgm:prSet presAssocID="{0733E568-D3F7-4817-B59D-C1A27D498CD4}" presName="sibTrans" presStyleCnt="0"/>
      <dgm:spPr/>
    </dgm:pt>
    <dgm:pt modelId="{674049D7-7412-4A9A-8F90-0A6C2EE91B6E}" type="pres">
      <dgm:prSet presAssocID="{8EE57001-AEF2-454B-AF29-BE86300BCAB0}" presName="compositeNode" presStyleCnt="0">
        <dgm:presLayoutVars>
          <dgm:bulletEnabled val="1"/>
        </dgm:presLayoutVars>
      </dgm:prSet>
      <dgm:spPr/>
    </dgm:pt>
    <dgm:pt modelId="{BBED641A-7559-4C74-95B0-50403FCFEBBF}" type="pres">
      <dgm:prSet presAssocID="{8EE57001-AEF2-454B-AF29-BE86300BCAB0}" presName="bgRect" presStyleLbl="alignNode1" presStyleIdx="2" presStyleCnt="3"/>
      <dgm:spPr/>
    </dgm:pt>
    <dgm:pt modelId="{43F8DB75-4D99-42E5-91CC-6557B4C25023}" type="pres">
      <dgm:prSet presAssocID="{7CA0FE67-DBB6-4AF2-9DE5-CB9F5C399B9F}" presName="sibTransNodeRect" presStyleLbl="alignNode1" presStyleIdx="2" presStyleCnt="3">
        <dgm:presLayoutVars>
          <dgm:chMax val="0"/>
          <dgm:bulletEnabled val="1"/>
        </dgm:presLayoutVars>
      </dgm:prSet>
      <dgm:spPr/>
    </dgm:pt>
    <dgm:pt modelId="{62EB971C-3F28-483A-B4B8-479EAE91AA14}" type="pres">
      <dgm:prSet presAssocID="{8EE57001-AEF2-454B-AF29-BE86300BCAB0}" presName="nodeRect" presStyleLbl="alignNode1" presStyleIdx="2" presStyleCnt="3">
        <dgm:presLayoutVars>
          <dgm:bulletEnabled val="1"/>
        </dgm:presLayoutVars>
      </dgm:prSet>
      <dgm:spPr/>
    </dgm:pt>
  </dgm:ptLst>
  <dgm:cxnLst>
    <dgm:cxn modelId="{21D80508-3D9F-40C2-812A-9A98C289CAFF}" srcId="{0EA67374-2615-43B6-AEB9-5ACCD11583D4}" destId="{8EE57001-AEF2-454B-AF29-BE86300BCAB0}" srcOrd="2" destOrd="0" parTransId="{CE75A0D1-21AD-42AF-BAF5-79BCFFE9FB2E}" sibTransId="{7CA0FE67-DBB6-4AF2-9DE5-CB9F5C399B9F}"/>
    <dgm:cxn modelId="{FB2A780C-E3D5-4E63-B57B-BB554FA97B60}" srcId="{0EA67374-2615-43B6-AEB9-5ACCD11583D4}" destId="{D410D05C-ABDF-42C4-B758-A2C13296EE89}" srcOrd="0" destOrd="0" parTransId="{CE1DF62C-D003-4267-A1D5-6896F9C64095}" sibTransId="{ECF8FE2A-A90D-411E-A65F-B223AEE00C98}"/>
    <dgm:cxn modelId="{C7870E22-01DB-4264-987E-0E975D7B1AE4}" type="presOf" srcId="{8EE57001-AEF2-454B-AF29-BE86300BCAB0}" destId="{BBED641A-7559-4C74-95B0-50403FCFEBBF}" srcOrd="0" destOrd="0" presId="urn:microsoft.com/office/officeart/2016/7/layout/LinearBlockProcessNumbered"/>
    <dgm:cxn modelId="{5D25532B-4D7F-41F2-9D87-AE8560BA83B8}" type="presOf" srcId="{ECF8FE2A-A90D-411E-A65F-B223AEE00C98}" destId="{41AD23CA-B89B-4801-B074-97566E6F9D38}" srcOrd="0" destOrd="0" presId="urn:microsoft.com/office/officeart/2016/7/layout/LinearBlockProcessNumbered"/>
    <dgm:cxn modelId="{35CB335C-AB24-496B-B0A6-7312B3BC555F}" type="presOf" srcId="{8EE57001-AEF2-454B-AF29-BE86300BCAB0}" destId="{62EB971C-3F28-483A-B4B8-479EAE91AA14}" srcOrd="1" destOrd="0" presId="urn:microsoft.com/office/officeart/2016/7/layout/LinearBlockProcessNumbered"/>
    <dgm:cxn modelId="{203C7C71-9FE2-4C36-BCE9-B7E37F9EA3C7}" type="presOf" srcId="{8F652CCE-69B7-4205-AD3E-9E30CCA3354F}" destId="{6B0EFEFA-B0D9-436E-B991-31D6F3364F7D}" srcOrd="1" destOrd="0" presId="urn:microsoft.com/office/officeart/2016/7/layout/LinearBlockProcessNumbered"/>
    <dgm:cxn modelId="{EB91AB77-7F1A-4810-A2C6-0C1B0D669508}" type="presOf" srcId="{7CA0FE67-DBB6-4AF2-9DE5-CB9F5C399B9F}" destId="{43F8DB75-4D99-42E5-91CC-6557B4C25023}" srcOrd="0" destOrd="0" presId="urn:microsoft.com/office/officeart/2016/7/layout/LinearBlockProcessNumbered"/>
    <dgm:cxn modelId="{74CFA682-7906-46A4-B17E-247B2F2F9A24}" type="presOf" srcId="{0EA67374-2615-43B6-AEB9-5ACCD11583D4}" destId="{54BD8C8A-5AF4-409D-9FA1-483C5130C13D}" srcOrd="0" destOrd="0" presId="urn:microsoft.com/office/officeart/2016/7/layout/LinearBlockProcessNumbered"/>
    <dgm:cxn modelId="{0F0A8C95-6D0C-416D-978C-C847377D0E51}" type="presOf" srcId="{D410D05C-ABDF-42C4-B758-A2C13296EE89}" destId="{785AD87E-467E-49FE-B367-67AA6ECC8F3F}" srcOrd="0" destOrd="0" presId="urn:microsoft.com/office/officeart/2016/7/layout/LinearBlockProcessNumbered"/>
    <dgm:cxn modelId="{8C3C9CC3-5A85-4422-9B52-725F1C2CD438}" type="presOf" srcId="{D410D05C-ABDF-42C4-B758-A2C13296EE89}" destId="{224FB479-8BC5-40D7-8CB4-74ABF7FFE983}" srcOrd="1" destOrd="0" presId="urn:microsoft.com/office/officeart/2016/7/layout/LinearBlockProcessNumbered"/>
    <dgm:cxn modelId="{C34281E0-72D7-4AE8-AD1C-A817DF6AB14A}" type="presOf" srcId="{8F652CCE-69B7-4205-AD3E-9E30CCA3354F}" destId="{C62F7979-734E-4DB7-A4FC-97F658ABAA89}" srcOrd="0" destOrd="0" presId="urn:microsoft.com/office/officeart/2016/7/layout/LinearBlockProcessNumbered"/>
    <dgm:cxn modelId="{A8D4AEEC-3EFD-4D55-99DA-177A924C913E}" srcId="{0EA67374-2615-43B6-AEB9-5ACCD11583D4}" destId="{8F652CCE-69B7-4205-AD3E-9E30CCA3354F}" srcOrd="1" destOrd="0" parTransId="{81BD1541-FF2A-453F-A2F9-0122A661B24C}" sibTransId="{0733E568-D3F7-4817-B59D-C1A27D498CD4}"/>
    <dgm:cxn modelId="{8B6952FE-199E-4113-8142-020791800C7F}" type="presOf" srcId="{0733E568-D3F7-4817-B59D-C1A27D498CD4}" destId="{1111C4A5-7646-4B2D-878A-C3B7F7F0CE9D}" srcOrd="0" destOrd="0" presId="urn:microsoft.com/office/officeart/2016/7/layout/LinearBlockProcessNumbered"/>
    <dgm:cxn modelId="{A881CCE0-0F4A-416D-84BB-FEAFF2D84F1A}" type="presParOf" srcId="{54BD8C8A-5AF4-409D-9FA1-483C5130C13D}" destId="{A3EA08A7-50AD-47CB-BFB1-498594F8611A}" srcOrd="0" destOrd="0" presId="urn:microsoft.com/office/officeart/2016/7/layout/LinearBlockProcessNumbered"/>
    <dgm:cxn modelId="{0429649E-D006-460F-AE47-42F22EDF25DB}" type="presParOf" srcId="{A3EA08A7-50AD-47CB-BFB1-498594F8611A}" destId="{785AD87E-467E-49FE-B367-67AA6ECC8F3F}" srcOrd="0" destOrd="0" presId="urn:microsoft.com/office/officeart/2016/7/layout/LinearBlockProcessNumbered"/>
    <dgm:cxn modelId="{8E01D442-1233-4E70-9BC3-1F4660BBBCE9}" type="presParOf" srcId="{A3EA08A7-50AD-47CB-BFB1-498594F8611A}" destId="{41AD23CA-B89B-4801-B074-97566E6F9D38}" srcOrd="1" destOrd="0" presId="urn:microsoft.com/office/officeart/2016/7/layout/LinearBlockProcessNumbered"/>
    <dgm:cxn modelId="{1774BB15-239E-4066-BBD1-B1E52503B6F2}" type="presParOf" srcId="{A3EA08A7-50AD-47CB-BFB1-498594F8611A}" destId="{224FB479-8BC5-40D7-8CB4-74ABF7FFE983}" srcOrd="2" destOrd="0" presId="urn:microsoft.com/office/officeart/2016/7/layout/LinearBlockProcessNumbered"/>
    <dgm:cxn modelId="{C02B6578-70D4-4BEC-8312-4C96D3698D70}" type="presParOf" srcId="{54BD8C8A-5AF4-409D-9FA1-483C5130C13D}" destId="{E612FB5B-FF62-4FE4-9BB9-F209883F53E2}" srcOrd="1" destOrd="0" presId="urn:microsoft.com/office/officeart/2016/7/layout/LinearBlockProcessNumbered"/>
    <dgm:cxn modelId="{675A582B-58B8-45D8-B8E9-57BD71CE0D3A}" type="presParOf" srcId="{54BD8C8A-5AF4-409D-9FA1-483C5130C13D}" destId="{BF5B3818-C355-4761-89DE-F08A4F86BE0E}" srcOrd="2" destOrd="0" presId="urn:microsoft.com/office/officeart/2016/7/layout/LinearBlockProcessNumbered"/>
    <dgm:cxn modelId="{C4BFC9A1-49C0-4B54-8277-53F412E1AC74}" type="presParOf" srcId="{BF5B3818-C355-4761-89DE-F08A4F86BE0E}" destId="{C62F7979-734E-4DB7-A4FC-97F658ABAA89}" srcOrd="0" destOrd="0" presId="urn:microsoft.com/office/officeart/2016/7/layout/LinearBlockProcessNumbered"/>
    <dgm:cxn modelId="{F3D1E31B-70BA-4033-AFBE-9E9163296B32}" type="presParOf" srcId="{BF5B3818-C355-4761-89DE-F08A4F86BE0E}" destId="{1111C4A5-7646-4B2D-878A-C3B7F7F0CE9D}" srcOrd="1" destOrd="0" presId="urn:microsoft.com/office/officeart/2016/7/layout/LinearBlockProcessNumbered"/>
    <dgm:cxn modelId="{61AFA069-B75E-47E5-BEC3-66DA4EC24375}" type="presParOf" srcId="{BF5B3818-C355-4761-89DE-F08A4F86BE0E}" destId="{6B0EFEFA-B0D9-436E-B991-31D6F3364F7D}" srcOrd="2" destOrd="0" presId="urn:microsoft.com/office/officeart/2016/7/layout/LinearBlockProcessNumbered"/>
    <dgm:cxn modelId="{459AA99B-51FF-4BBB-BABA-248067E740D2}" type="presParOf" srcId="{54BD8C8A-5AF4-409D-9FA1-483C5130C13D}" destId="{A93D4712-BAF3-4B2B-8211-F17DEA73B1A2}" srcOrd="3" destOrd="0" presId="urn:microsoft.com/office/officeart/2016/7/layout/LinearBlockProcessNumbered"/>
    <dgm:cxn modelId="{184C672E-7328-4FB6-9636-7F3A61C14B72}" type="presParOf" srcId="{54BD8C8A-5AF4-409D-9FA1-483C5130C13D}" destId="{674049D7-7412-4A9A-8F90-0A6C2EE91B6E}" srcOrd="4" destOrd="0" presId="urn:microsoft.com/office/officeart/2016/7/layout/LinearBlockProcessNumbered"/>
    <dgm:cxn modelId="{5C8114E6-9C66-4FD4-842C-E903665E83AF}" type="presParOf" srcId="{674049D7-7412-4A9A-8F90-0A6C2EE91B6E}" destId="{BBED641A-7559-4C74-95B0-50403FCFEBBF}" srcOrd="0" destOrd="0" presId="urn:microsoft.com/office/officeart/2016/7/layout/LinearBlockProcessNumbered"/>
    <dgm:cxn modelId="{F5A4D277-B773-4EE2-9234-C8908D8AA8F8}" type="presParOf" srcId="{674049D7-7412-4A9A-8F90-0A6C2EE91B6E}" destId="{43F8DB75-4D99-42E5-91CC-6557B4C25023}" srcOrd="1" destOrd="0" presId="urn:microsoft.com/office/officeart/2016/7/layout/LinearBlockProcessNumbered"/>
    <dgm:cxn modelId="{EB0C3F92-A246-4502-B710-4AE035213869}" type="presParOf" srcId="{674049D7-7412-4A9A-8F90-0A6C2EE91B6E}" destId="{62EB971C-3F28-483A-B4B8-479EAE91AA14}"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551EB7-7E4D-4E6F-9E2E-742ACA84D17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5BDF2F0-826E-4D5D-BDE0-F42676084271}">
      <dgm:prSet/>
      <dgm:spPr/>
      <dgm:t>
        <a:bodyPr/>
        <a:lstStyle/>
        <a:p>
          <a:r>
            <a:rPr lang="en-US" b="0" i="0"/>
            <a:t>Patterns provide initial insights.</a:t>
          </a:r>
          <a:endParaRPr lang="en-US"/>
        </a:p>
      </dgm:t>
    </dgm:pt>
    <dgm:pt modelId="{A4D6BD29-5A42-4742-AA87-BADA8A819E2F}" type="parTrans" cxnId="{2409A4CE-4B16-43DA-82CC-971FFF27AA4D}">
      <dgm:prSet/>
      <dgm:spPr/>
      <dgm:t>
        <a:bodyPr/>
        <a:lstStyle/>
        <a:p>
          <a:endParaRPr lang="en-US"/>
        </a:p>
      </dgm:t>
    </dgm:pt>
    <dgm:pt modelId="{16B96373-1B11-4D8D-80D4-961D767FEF16}" type="sibTrans" cxnId="{2409A4CE-4B16-43DA-82CC-971FFF27AA4D}">
      <dgm:prSet/>
      <dgm:spPr/>
      <dgm:t>
        <a:bodyPr/>
        <a:lstStyle/>
        <a:p>
          <a:endParaRPr lang="en-US"/>
        </a:p>
      </dgm:t>
    </dgm:pt>
    <dgm:pt modelId="{986CDDA7-0D10-41E1-8BE7-DB12503D8233}">
      <dgm:prSet/>
      <dgm:spPr/>
      <dgm:t>
        <a:bodyPr/>
        <a:lstStyle/>
        <a:p>
          <a:r>
            <a:rPr lang="en-US" b="0" i="0"/>
            <a:t>Validation is crucial before application.</a:t>
          </a:r>
          <a:endParaRPr lang="en-US"/>
        </a:p>
      </dgm:t>
    </dgm:pt>
    <dgm:pt modelId="{1D20BB40-D788-4272-8965-9C98746015BA}" type="parTrans" cxnId="{D9774D1C-E99B-47B3-9F89-F611C0B4CEE8}">
      <dgm:prSet/>
      <dgm:spPr/>
      <dgm:t>
        <a:bodyPr/>
        <a:lstStyle/>
        <a:p>
          <a:endParaRPr lang="en-US"/>
        </a:p>
      </dgm:t>
    </dgm:pt>
    <dgm:pt modelId="{38A47045-976B-46A8-BFA8-98415458E1E2}" type="sibTrans" cxnId="{D9774D1C-E99B-47B3-9F89-F611C0B4CEE8}">
      <dgm:prSet/>
      <dgm:spPr/>
      <dgm:t>
        <a:bodyPr/>
        <a:lstStyle/>
        <a:p>
          <a:endParaRPr lang="en-US"/>
        </a:p>
      </dgm:t>
    </dgm:pt>
    <dgm:pt modelId="{EE83C468-9BCC-4250-A518-8FE4CD2C41BD}">
      <dgm:prSet/>
      <dgm:spPr/>
      <dgm:t>
        <a:bodyPr/>
        <a:lstStyle/>
        <a:p>
          <a:r>
            <a:rPr lang="en-US" b="0" i="0"/>
            <a:t>Red flags to be applied judiciously.</a:t>
          </a:r>
          <a:endParaRPr lang="en-US"/>
        </a:p>
      </dgm:t>
    </dgm:pt>
    <dgm:pt modelId="{5DB8C150-0F5B-4C58-924B-402AB499553E}" type="parTrans" cxnId="{3FE66D87-A80B-4B3E-84E5-83949FEE33C8}">
      <dgm:prSet/>
      <dgm:spPr/>
      <dgm:t>
        <a:bodyPr/>
        <a:lstStyle/>
        <a:p>
          <a:endParaRPr lang="en-US"/>
        </a:p>
      </dgm:t>
    </dgm:pt>
    <dgm:pt modelId="{23A541D8-1014-49D5-8909-B5A2B3186560}" type="sibTrans" cxnId="{3FE66D87-A80B-4B3E-84E5-83949FEE33C8}">
      <dgm:prSet/>
      <dgm:spPr/>
      <dgm:t>
        <a:bodyPr/>
        <a:lstStyle/>
        <a:p>
          <a:endParaRPr lang="en-US"/>
        </a:p>
      </dgm:t>
    </dgm:pt>
    <dgm:pt modelId="{91EE7180-F1CB-445E-A7FC-474D7AF0940A}">
      <dgm:prSet/>
      <dgm:spPr/>
      <dgm:t>
        <a:bodyPr/>
        <a:lstStyle/>
        <a:p>
          <a:r>
            <a:rPr lang="en-US"/>
            <a:t>Understanding the goal of modeling, intervening in potential failures before its too late.</a:t>
          </a:r>
        </a:p>
      </dgm:t>
    </dgm:pt>
    <dgm:pt modelId="{B0FB0431-8C66-48F6-AC8A-00B5E3855A8E}" type="parTrans" cxnId="{E9C7A5A7-8D93-41FE-AF91-E46436DE43B8}">
      <dgm:prSet/>
      <dgm:spPr/>
      <dgm:t>
        <a:bodyPr/>
        <a:lstStyle/>
        <a:p>
          <a:endParaRPr lang="en-US"/>
        </a:p>
      </dgm:t>
    </dgm:pt>
    <dgm:pt modelId="{49803C12-E3D4-4A6A-B91E-FD35954B9DE7}" type="sibTrans" cxnId="{E9C7A5A7-8D93-41FE-AF91-E46436DE43B8}">
      <dgm:prSet/>
      <dgm:spPr/>
      <dgm:t>
        <a:bodyPr/>
        <a:lstStyle/>
        <a:p>
          <a:endParaRPr lang="en-US"/>
        </a:p>
      </dgm:t>
    </dgm:pt>
    <dgm:pt modelId="{C8E36FA4-2C99-467D-BACA-87C8C50E477B}">
      <dgm:prSet/>
      <dgm:spPr/>
      <dgm:t>
        <a:bodyPr/>
        <a:lstStyle/>
        <a:p>
          <a:r>
            <a:rPr lang="en-US" b="0" i="0"/>
            <a:t>Classification models following pa</a:t>
          </a:r>
          <a:r>
            <a:rPr lang="en-US"/>
            <a:t>tterns of assets, cash, and administrative costs.</a:t>
          </a:r>
        </a:p>
      </dgm:t>
    </dgm:pt>
    <dgm:pt modelId="{3EDBCBB2-8261-4AFA-86D1-0F97C2ECED71}" type="parTrans" cxnId="{E722A730-AC9B-491C-AD1B-D3339991A91C}">
      <dgm:prSet/>
      <dgm:spPr/>
      <dgm:t>
        <a:bodyPr/>
        <a:lstStyle/>
        <a:p>
          <a:endParaRPr lang="en-US"/>
        </a:p>
      </dgm:t>
    </dgm:pt>
    <dgm:pt modelId="{037B7913-98CB-4FF3-8B33-5D8F5B47CB71}" type="sibTrans" cxnId="{E722A730-AC9B-491C-AD1B-D3339991A91C}">
      <dgm:prSet/>
      <dgm:spPr/>
      <dgm:t>
        <a:bodyPr/>
        <a:lstStyle/>
        <a:p>
          <a:endParaRPr lang="en-US"/>
        </a:p>
      </dgm:t>
    </dgm:pt>
    <dgm:pt modelId="{86FD1DA6-C528-4D6B-9305-1447E3C98199}" type="pres">
      <dgm:prSet presAssocID="{1F551EB7-7E4D-4E6F-9E2E-742ACA84D177}" presName="root" presStyleCnt="0">
        <dgm:presLayoutVars>
          <dgm:dir/>
          <dgm:resizeHandles val="exact"/>
        </dgm:presLayoutVars>
      </dgm:prSet>
      <dgm:spPr/>
    </dgm:pt>
    <dgm:pt modelId="{F1E07CB7-374E-4C4A-B973-1492929E48FB}" type="pres">
      <dgm:prSet presAssocID="{45BDF2F0-826E-4D5D-BDE0-F42676084271}" presName="compNode" presStyleCnt="0"/>
      <dgm:spPr/>
    </dgm:pt>
    <dgm:pt modelId="{39452AE4-0513-4AF4-A381-A2E4C5EC77E1}" type="pres">
      <dgm:prSet presAssocID="{45BDF2F0-826E-4D5D-BDE0-F42676084271}" presName="bgRect" presStyleLbl="bgShp" presStyleIdx="0" presStyleCnt="5"/>
      <dgm:spPr/>
    </dgm:pt>
    <dgm:pt modelId="{4CA6DE20-4533-416F-A920-EC75B862196B}" type="pres">
      <dgm:prSet presAssocID="{45BDF2F0-826E-4D5D-BDE0-F426760842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D2F3BF2-DF22-496F-83F7-E4437AE6E366}" type="pres">
      <dgm:prSet presAssocID="{45BDF2F0-826E-4D5D-BDE0-F42676084271}" presName="spaceRect" presStyleCnt="0"/>
      <dgm:spPr/>
    </dgm:pt>
    <dgm:pt modelId="{BA1F2033-A87B-4F30-815D-0A8FE5AB15B7}" type="pres">
      <dgm:prSet presAssocID="{45BDF2F0-826E-4D5D-BDE0-F42676084271}" presName="parTx" presStyleLbl="revTx" presStyleIdx="0" presStyleCnt="5">
        <dgm:presLayoutVars>
          <dgm:chMax val="0"/>
          <dgm:chPref val="0"/>
        </dgm:presLayoutVars>
      </dgm:prSet>
      <dgm:spPr/>
    </dgm:pt>
    <dgm:pt modelId="{A86A5C11-7B14-474F-843F-8C59275B2BA7}" type="pres">
      <dgm:prSet presAssocID="{16B96373-1B11-4D8D-80D4-961D767FEF16}" presName="sibTrans" presStyleCnt="0"/>
      <dgm:spPr/>
    </dgm:pt>
    <dgm:pt modelId="{BB8AB5A2-DE65-4101-A401-E09AC295C99A}" type="pres">
      <dgm:prSet presAssocID="{986CDDA7-0D10-41E1-8BE7-DB12503D8233}" presName="compNode" presStyleCnt="0"/>
      <dgm:spPr/>
    </dgm:pt>
    <dgm:pt modelId="{F1A23EF9-977E-4C39-A386-7D038C5EC425}" type="pres">
      <dgm:prSet presAssocID="{986CDDA7-0D10-41E1-8BE7-DB12503D8233}" presName="bgRect" presStyleLbl="bgShp" presStyleIdx="1" presStyleCnt="5"/>
      <dgm:spPr/>
    </dgm:pt>
    <dgm:pt modelId="{6361A39D-D526-4E23-A44B-3BCC80A29BCE}" type="pres">
      <dgm:prSet presAssocID="{986CDDA7-0D10-41E1-8BE7-DB12503D823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A80989B-1C1D-4505-A5D7-8C9AE00D52C1}" type="pres">
      <dgm:prSet presAssocID="{986CDDA7-0D10-41E1-8BE7-DB12503D8233}" presName="spaceRect" presStyleCnt="0"/>
      <dgm:spPr/>
    </dgm:pt>
    <dgm:pt modelId="{4B265A22-5F5A-4AD3-8E5D-5C8F47D8FCE1}" type="pres">
      <dgm:prSet presAssocID="{986CDDA7-0D10-41E1-8BE7-DB12503D8233}" presName="parTx" presStyleLbl="revTx" presStyleIdx="1" presStyleCnt="5">
        <dgm:presLayoutVars>
          <dgm:chMax val="0"/>
          <dgm:chPref val="0"/>
        </dgm:presLayoutVars>
      </dgm:prSet>
      <dgm:spPr/>
    </dgm:pt>
    <dgm:pt modelId="{EA9AA73E-262D-4B3D-A7E8-E9FF6CF1C4BC}" type="pres">
      <dgm:prSet presAssocID="{38A47045-976B-46A8-BFA8-98415458E1E2}" presName="sibTrans" presStyleCnt="0"/>
      <dgm:spPr/>
    </dgm:pt>
    <dgm:pt modelId="{561092DC-9527-495C-BF31-1283B7715BAA}" type="pres">
      <dgm:prSet presAssocID="{EE83C468-9BCC-4250-A518-8FE4CD2C41BD}" presName="compNode" presStyleCnt="0"/>
      <dgm:spPr/>
    </dgm:pt>
    <dgm:pt modelId="{912227BF-6393-4192-9D3F-1451252344CC}" type="pres">
      <dgm:prSet presAssocID="{EE83C468-9BCC-4250-A518-8FE4CD2C41BD}" presName="bgRect" presStyleLbl="bgShp" presStyleIdx="2" presStyleCnt="5"/>
      <dgm:spPr/>
    </dgm:pt>
    <dgm:pt modelId="{79B3B899-8FCC-422C-A21F-62E6C3EE8609}" type="pres">
      <dgm:prSet presAssocID="{EE83C468-9BCC-4250-A518-8FE4CD2C41B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D6DE27C4-B794-4538-913D-E210AC559CC2}" type="pres">
      <dgm:prSet presAssocID="{EE83C468-9BCC-4250-A518-8FE4CD2C41BD}" presName="spaceRect" presStyleCnt="0"/>
      <dgm:spPr/>
    </dgm:pt>
    <dgm:pt modelId="{884C7443-E282-4CF6-96CA-D97DCF47EC7D}" type="pres">
      <dgm:prSet presAssocID="{EE83C468-9BCC-4250-A518-8FE4CD2C41BD}" presName="parTx" presStyleLbl="revTx" presStyleIdx="2" presStyleCnt="5">
        <dgm:presLayoutVars>
          <dgm:chMax val="0"/>
          <dgm:chPref val="0"/>
        </dgm:presLayoutVars>
      </dgm:prSet>
      <dgm:spPr/>
    </dgm:pt>
    <dgm:pt modelId="{24A8801D-9622-4717-BD08-5AEAF0E19162}" type="pres">
      <dgm:prSet presAssocID="{23A541D8-1014-49D5-8909-B5A2B3186560}" presName="sibTrans" presStyleCnt="0"/>
      <dgm:spPr/>
    </dgm:pt>
    <dgm:pt modelId="{B34F637C-2FE9-4A6B-BF82-C42A26E16B12}" type="pres">
      <dgm:prSet presAssocID="{91EE7180-F1CB-445E-A7FC-474D7AF0940A}" presName="compNode" presStyleCnt="0"/>
      <dgm:spPr/>
    </dgm:pt>
    <dgm:pt modelId="{2D63F6AD-3F01-4F33-939B-2F1F515922B8}" type="pres">
      <dgm:prSet presAssocID="{91EE7180-F1CB-445E-A7FC-474D7AF0940A}" presName="bgRect" presStyleLbl="bgShp" presStyleIdx="3" presStyleCnt="5"/>
      <dgm:spPr/>
    </dgm:pt>
    <dgm:pt modelId="{FA3F691E-726C-48F3-8482-85FCFF8E4180}" type="pres">
      <dgm:prSet presAssocID="{91EE7180-F1CB-445E-A7FC-474D7AF0940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012B3986-C19B-4F60-8195-17EEDD176FAD}" type="pres">
      <dgm:prSet presAssocID="{91EE7180-F1CB-445E-A7FC-474D7AF0940A}" presName="spaceRect" presStyleCnt="0"/>
      <dgm:spPr/>
    </dgm:pt>
    <dgm:pt modelId="{E6A9C1F1-07E4-4C21-AED3-07F0925885C6}" type="pres">
      <dgm:prSet presAssocID="{91EE7180-F1CB-445E-A7FC-474D7AF0940A}" presName="parTx" presStyleLbl="revTx" presStyleIdx="3" presStyleCnt="5">
        <dgm:presLayoutVars>
          <dgm:chMax val="0"/>
          <dgm:chPref val="0"/>
        </dgm:presLayoutVars>
      </dgm:prSet>
      <dgm:spPr/>
    </dgm:pt>
    <dgm:pt modelId="{598B1D60-4237-4EBF-9DEE-C0C62249CB2E}" type="pres">
      <dgm:prSet presAssocID="{49803C12-E3D4-4A6A-B91E-FD35954B9DE7}" presName="sibTrans" presStyleCnt="0"/>
      <dgm:spPr/>
    </dgm:pt>
    <dgm:pt modelId="{E77246B0-ECA5-4666-8D41-B13DC3E48D3E}" type="pres">
      <dgm:prSet presAssocID="{C8E36FA4-2C99-467D-BACA-87C8C50E477B}" presName="compNode" presStyleCnt="0"/>
      <dgm:spPr/>
    </dgm:pt>
    <dgm:pt modelId="{44B4702E-91C3-41D7-97E6-E7BA7A710F46}" type="pres">
      <dgm:prSet presAssocID="{C8E36FA4-2C99-467D-BACA-87C8C50E477B}" presName="bgRect" presStyleLbl="bgShp" presStyleIdx="4" presStyleCnt="5"/>
      <dgm:spPr/>
    </dgm:pt>
    <dgm:pt modelId="{0E235EC7-B807-49A4-A1C8-8FAFFA199CF2}" type="pres">
      <dgm:prSet presAssocID="{C8E36FA4-2C99-467D-BACA-87C8C50E477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DCE4DA99-FA1E-4B19-863E-3EF0B3D95E16}" type="pres">
      <dgm:prSet presAssocID="{C8E36FA4-2C99-467D-BACA-87C8C50E477B}" presName="spaceRect" presStyleCnt="0"/>
      <dgm:spPr/>
    </dgm:pt>
    <dgm:pt modelId="{49E3132E-F96F-47C2-B9E0-8EED8C6DAA42}" type="pres">
      <dgm:prSet presAssocID="{C8E36FA4-2C99-467D-BACA-87C8C50E477B}" presName="parTx" presStyleLbl="revTx" presStyleIdx="4" presStyleCnt="5">
        <dgm:presLayoutVars>
          <dgm:chMax val="0"/>
          <dgm:chPref val="0"/>
        </dgm:presLayoutVars>
      </dgm:prSet>
      <dgm:spPr/>
    </dgm:pt>
  </dgm:ptLst>
  <dgm:cxnLst>
    <dgm:cxn modelId="{8B46DB01-4730-457D-A2EA-50EA33A4ED43}" type="presOf" srcId="{1F551EB7-7E4D-4E6F-9E2E-742ACA84D177}" destId="{86FD1DA6-C528-4D6B-9305-1447E3C98199}" srcOrd="0" destOrd="0" presId="urn:microsoft.com/office/officeart/2018/2/layout/IconVerticalSolidList"/>
    <dgm:cxn modelId="{D9774D1C-E99B-47B3-9F89-F611C0B4CEE8}" srcId="{1F551EB7-7E4D-4E6F-9E2E-742ACA84D177}" destId="{986CDDA7-0D10-41E1-8BE7-DB12503D8233}" srcOrd="1" destOrd="0" parTransId="{1D20BB40-D788-4272-8965-9C98746015BA}" sibTransId="{38A47045-976B-46A8-BFA8-98415458E1E2}"/>
    <dgm:cxn modelId="{E722A730-AC9B-491C-AD1B-D3339991A91C}" srcId="{1F551EB7-7E4D-4E6F-9E2E-742ACA84D177}" destId="{C8E36FA4-2C99-467D-BACA-87C8C50E477B}" srcOrd="4" destOrd="0" parTransId="{3EDBCBB2-8261-4AFA-86D1-0F97C2ECED71}" sibTransId="{037B7913-98CB-4FF3-8B33-5D8F5B47CB71}"/>
    <dgm:cxn modelId="{6183AF32-2448-4B8B-AD94-DC90A4C5A9CF}" type="presOf" srcId="{91EE7180-F1CB-445E-A7FC-474D7AF0940A}" destId="{E6A9C1F1-07E4-4C21-AED3-07F0925885C6}" srcOrd="0" destOrd="0" presId="urn:microsoft.com/office/officeart/2018/2/layout/IconVerticalSolidList"/>
    <dgm:cxn modelId="{20533D3B-3E0C-4121-9C64-63D31E434AD2}" type="presOf" srcId="{986CDDA7-0D10-41E1-8BE7-DB12503D8233}" destId="{4B265A22-5F5A-4AD3-8E5D-5C8F47D8FCE1}" srcOrd="0" destOrd="0" presId="urn:microsoft.com/office/officeart/2018/2/layout/IconVerticalSolidList"/>
    <dgm:cxn modelId="{11870878-5368-44BA-88AE-A468568B788D}" type="presOf" srcId="{45BDF2F0-826E-4D5D-BDE0-F42676084271}" destId="{BA1F2033-A87B-4F30-815D-0A8FE5AB15B7}" srcOrd="0" destOrd="0" presId="urn:microsoft.com/office/officeart/2018/2/layout/IconVerticalSolidList"/>
    <dgm:cxn modelId="{69D87A84-42BC-4220-8E13-D3330330F63A}" type="presOf" srcId="{C8E36FA4-2C99-467D-BACA-87C8C50E477B}" destId="{49E3132E-F96F-47C2-B9E0-8EED8C6DAA42}" srcOrd="0" destOrd="0" presId="urn:microsoft.com/office/officeart/2018/2/layout/IconVerticalSolidList"/>
    <dgm:cxn modelId="{3FE66D87-A80B-4B3E-84E5-83949FEE33C8}" srcId="{1F551EB7-7E4D-4E6F-9E2E-742ACA84D177}" destId="{EE83C468-9BCC-4250-A518-8FE4CD2C41BD}" srcOrd="2" destOrd="0" parTransId="{5DB8C150-0F5B-4C58-924B-402AB499553E}" sibTransId="{23A541D8-1014-49D5-8909-B5A2B3186560}"/>
    <dgm:cxn modelId="{E9C7A5A7-8D93-41FE-AF91-E46436DE43B8}" srcId="{1F551EB7-7E4D-4E6F-9E2E-742ACA84D177}" destId="{91EE7180-F1CB-445E-A7FC-474D7AF0940A}" srcOrd="3" destOrd="0" parTransId="{B0FB0431-8C66-48F6-AC8A-00B5E3855A8E}" sibTransId="{49803C12-E3D4-4A6A-B91E-FD35954B9DE7}"/>
    <dgm:cxn modelId="{ADB910C1-B64D-456C-A325-348CBC50F727}" type="presOf" srcId="{EE83C468-9BCC-4250-A518-8FE4CD2C41BD}" destId="{884C7443-E282-4CF6-96CA-D97DCF47EC7D}" srcOrd="0" destOrd="0" presId="urn:microsoft.com/office/officeart/2018/2/layout/IconVerticalSolidList"/>
    <dgm:cxn modelId="{2409A4CE-4B16-43DA-82CC-971FFF27AA4D}" srcId="{1F551EB7-7E4D-4E6F-9E2E-742ACA84D177}" destId="{45BDF2F0-826E-4D5D-BDE0-F42676084271}" srcOrd="0" destOrd="0" parTransId="{A4D6BD29-5A42-4742-AA87-BADA8A819E2F}" sibTransId="{16B96373-1B11-4D8D-80D4-961D767FEF16}"/>
    <dgm:cxn modelId="{5F251A2C-7BF8-4961-8200-8FCDD2F03519}" type="presParOf" srcId="{86FD1DA6-C528-4D6B-9305-1447E3C98199}" destId="{F1E07CB7-374E-4C4A-B973-1492929E48FB}" srcOrd="0" destOrd="0" presId="urn:microsoft.com/office/officeart/2018/2/layout/IconVerticalSolidList"/>
    <dgm:cxn modelId="{C4EF7999-28AD-4E00-AF98-6AA4CC00CA13}" type="presParOf" srcId="{F1E07CB7-374E-4C4A-B973-1492929E48FB}" destId="{39452AE4-0513-4AF4-A381-A2E4C5EC77E1}" srcOrd="0" destOrd="0" presId="urn:microsoft.com/office/officeart/2018/2/layout/IconVerticalSolidList"/>
    <dgm:cxn modelId="{E3603FD3-FBB6-4105-A766-6800668BB141}" type="presParOf" srcId="{F1E07CB7-374E-4C4A-B973-1492929E48FB}" destId="{4CA6DE20-4533-416F-A920-EC75B862196B}" srcOrd="1" destOrd="0" presId="urn:microsoft.com/office/officeart/2018/2/layout/IconVerticalSolidList"/>
    <dgm:cxn modelId="{7BB703E2-AE25-40E1-826D-4F282A40C1DA}" type="presParOf" srcId="{F1E07CB7-374E-4C4A-B973-1492929E48FB}" destId="{8D2F3BF2-DF22-496F-83F7-E4437AE6E366}" srcOrd="2" destOrd="0" presId="urn:microsoft.com/office/officeart/2018/2/layout/IconVerticalSolidList"/>
    <dgm:cxn modelId="{278ED021-8598-4822-BD0D-9F8CF926D4D7}" type="presParOf" srcId="{F1E07CB7-374E-4C4A-B973-1492929E48FB}" destId="{BA1F2033-A87B-4F30-815D-0A8FE5AB15B7}" srcOrd="3" destOrd="0" presId="urn:microsoft.com/office/officeart/2018/2/layout/IconVerticalSolidList"/>
    <dgm:cxn modelId="{55F9993E-4667-4D07-B148-9577819B4893}" type="presParOf" srcId="{86FD1DA6-C528-4D6B-9305-1447E3C98199}" destId="{A86A5C11-7B14-474F-843F-8C59275B2BA7}" srcOrd="1" destOrd="0" presId="urn:microsoft.com/office/officeart/2018/2/layout/IconVerticalSolidList"/>
    <dgm:cxn modelId="{58931732-8CB8-4FB5-8A4A-1029188A4D7D}" type="presParOf" srcId="{86FD1DA6-C528-4D6B-9305-1447E3C98199}" destId="{BB8AB5A2-DE65-4101-A401-E09AC295C99A}" srcOrd="2" destOrd="0" presId="urn:microsoft.com/office/officeart/2018/2/layout/IconVerticalSolidList"/>
    <dgm:cxn modelId="{F259D085-5B74-4FF4-9312-802888038B6B}" type="presParOf" srcId="{BB8AB5A2-DE65-4101-A401-E09AC295C99A}" destId="{F1A23EF9-977E-4C39-A386-7D038C5EC425}" srcOrd="0" destOrd="0" presId="urn:microsoft.com/office/officeart/2018/2/layout/IconVerticalSolidList"/>
    <dgm:cxn modelId="{3B40EA66-B804-42A0-AABE-3CF61E0D36CA}" type="presParOf" srcId="{BB8AB5A2-DE65-4101-A401-E09AC295C99A}" destId="{6361A39D-D526-4E23-A44B-3BCC80A29BCE}" srcOrd="1" destOrd="0" presId="urn:microsoft.com/office/officeart/2018/2/layout/IconVerticalSolidList"/>
    <dgm:cxn modelId="{B752163F-8AB7-4D90-A710-A706DB4150CD}" type="presParOf" srcId="{BB8AB5A2-DE65-4101-A401-E09AC295C99A}" destId="{9A80989B-1C1D-4505-A5D7-8C9AE00D52C1}" srcOrd="2" destOrd="0" presId="urn:microsoft.com/office/officeart/2018/2/layout/IconVerticalSolidList"/>
    <dgm:cxn modelId="{6CD49C14-A609-47CA-B616-246BB2BE6246}" type="presParOf" srcId="{BB8AB5A2-DE65-4101-A401-E09AC295C99A}" destId="{4B265A22-5F5A-4AD3-8E5D-5C8F47D8FCE1}" srcOrd="3" destOrd="0" presId="urn:microsoft.com/office/officeart/2018/2/layout/IconVerticalSolidList"/>
    <dgm:cxn modelId="{2642A34C-BD40-4835-B020-3D6A3D776514}" type="presParOf" srcId="{86FD1DA6-C528-4D6B-9305-1447E3C98199}" destId="{EA9AA73E-262D-4B3D-A7E8-E9FF6CF1C4BC}" srcOrd="3" destOrd="0" presId="urn:microsoft.com/office/officeart/2018/2/layout/IconVerticalSolidList"/>
    <dgm:cxn modelId="{33D802A5-765D-48F0-A4D5-91E555E3D2B4}" type="presParOf" srcId="{86FD1DA6-C528-4D6B-9305-1447E3C98199}" destId="{561092DC-9527-495C-BF31-1283B7715BAA}" srcOrd="4" destOrd="0" presId="urn:microsoft.com/office/officeart/2018/2/layout/IconVerticalSolidList"/>
    <dgm:cxn modelId="{CC1FE38B-F31F-47D3-AA54-B160E1B3EFAF}" type="presParOf" srcId="{561092DC-9527-495C-BF31-1283B7715BAA}" destId="{912227BF-6393-4192-9D3F-1451252344CC}" srcOrd="0" destOrd="0" presId="urn:microsoft.com/office/officeart/2018/2/layout/IconVerticalSolidList"/>
    <dgm:cxn modelId="{415B6390-464E-4ED5-A199-4EF59D3BB610}" type="presParOf" srcId="{561092DC-9527-495C-BF31-1283B7715BAA}" destId="{79B3B899-8FCC-422C-A21F-62E6C3EE8609}" srcOrd="1" destOrd="0" presId="urn:microsoft.com/office/officeart/2018/2/layout/IconVerticalSolidList"/>
    <dgm:cxn modelId="{840203F0-60DE-4801-8DD1-1934A3A0B6E0}" type="presParOf" srcId="{561092DC-9527-495C-BF31-1283B7715BAA}" destId="{D6DE27C4-B794-4538-913D-E210AC559CC2}" srcOrd="2" destOrd="0" presId="urn:microsoft.com/office/officeart/2018/2/layout/IconVerticalSolidList"/>
    <dgm:cxn modelId="{BB5185C0-8F3C-4E7C-B618-467DA8A8EE94}" type="presParOf" srcId="{561092DC-9527-495C-BF31-1283B7715BAA}" destId="{884C7443-E282-4CF6-96CA-D97DCF47EC7D}" srcOrd="3" destOrd="0" presId="urn:microsoft.com/office/officeart/2018/2/layout/IconVerticalSolidList"/>
    <dgm:cxn modelId="{6945B61C-7E02-41D8-B804-40F206BED0A7}" type="presParOf" srcId="{86FD1DA6-C528-4D6B-9305-1447E3C98199}" destId="{24A8801D-9622-4717-BD08-5AEAF0E19162}" srcOrd="5" destOrd="0" presId="urn:microsoft.com/office/officeart/2018/2/layout/IconVerticalSolidList"/>
    <dgm:cxn modelId="{94489503-D9CF-4BB3-96B9-1D8F1A8FBE4E}" type="presParOf" srcId="{86FD1DA6-C528-4D6B-9305-1447E3C98199}" destId="{B34F637C-2FE9-4A6B-BF82-C42A26E16B12}" srcOrd="6" destOrd="0" presId="urn:microsoft.com/office/officeart/2018/2/layout/IconVerticalSolidList"/>
    <dgm:cxn modelId="{521F26CB-20F7-4886-8EFD-B9899232337E}" type="presParOf" srcId="{B34F637C-2FE9-4A6B-BF82-C42A26E16B12}" destId="{2D63F6AD-3F01-4F33-939B-2F1F515922B8}" srcOrd="0" destOrd="0" presId="urn:microsoft.com/office/officeart/2018/2/layout/IconVerticalSolidList"/>
    <dgm:cxn modelId="{6A4B56D1-AAAA-4FF0-BCB6-22228A1719A6}" type="presParOf" srcId="{B34F637C-2FE9-4A6B-BF82-C42A26E16B12}" destId="{FA3F691E-726C-48F3-8482-85FCFF8E4180}" srcOrd="1" destOrd="0" presId="urn:microsoft.com/office/officeart/2018/2/layout/IconVerticalSolidList"/>
    <dgm:cxn modelId="{53CCFE9E-3C1E-4C5E-A199-E64C07CDDF0C}" type="presParOf" srcId="{B34F637C-2FE9-4A6B-BF82-C42A26E16B12}" destId="{012B3986-C19B-4F60-8195-17EEDD176FAD}" srcOrd="2" destOrd="0" presId="urn:microsoft.com/office/officeart/2018/2/layout/IconVerticalSolidList"/>
    <dgm:cxn modelId="{8CA1C612-F619-40D9-BBF0-1F43089A017F}" type="presParOf" srcId="{B34F637C-2FE9-4A6B-BF82-C42A26E16B12}" destId="{E6A9C1F1-07E4-4C21-AED3-07F0925885C6}" srcOrd="3" destOrd="0" presId="urn:microsoft.com/office/officeart/2018/2/layout/IconVerticalSolidList"/>
    <dgm:cxn modelId="{9D21BCFC-E4D1-4642-8B1D-7120EC048DA0}" type="presParOf" srcId="{86FD1DA6-C528-4D6B-9305-1447E3C98199}" destId="{598B1D60-4237-4EBF-9DEE-C0C62249CB2E}" srcOrd="7" destOrd="0" presId="urn:microsoft.com/office/officeart/2018/2/layout/IconVerticalSolidList"/>
    <dgm:cxn modelId="{A246FB7A-3E4E-44CE-B5A1-8BFCB020E378}" type="presParOf" srcId="{86FD1DA6-C528-4D6B-9305-1447E3C98199}" destId="{E77246B0-ECA5-4666-8D41-B13DC3E48D3E}" srcOrd="8" destOrd="0" presId="urn:microsoft.com/office/officeart/2018/2/layout/IconVerticalSolidList"/>
    <dgm:cxn modelId="{8B6AE850-E16C-4861-A040-5D109EBEDECA}" type="presParOf" srcId="{E77246B0-ECA5-4666-8D41-B13DC3E48D3E}" destId="{44B4702E-91C3-41D7-97E6-E7BA7A710F46}" srcOrd="0" destOrd="0" presId="urn:microsoft.com/office/officeart/2018/2/layout/IconVerticalSolidList"/>
    <dgm:cxn modelId="{179F1617-BC9D-42DE-80D0-A405F27A2317}" type="presParOf" srcId="{E77246B0-ECA5-4666-8D41-B13DC3E48D3E}" destId="{0E235EC7-B807-49A4-A1C8-8FAFFA199CF2}" srcOrd="1" destOrd="0" presId="urn:microsoft.com/office/officeart/2018/2/layout/IconVerticalSolidList"/>
    <dgm:cxn modelId="{480F0BAF-F5C3-49EF-9D22-B60541793735}" type="presParOf" srcId="{E77246B0-ECA5-4666-8D41-B13DC3E48D3E}" destId="{DCE4DA99-FA1E-4B19-863E-3EF0B3D95E16}" srcOrd="2" destOrd="0" presId="urn:microsoft.com/office/officeart/2018/2/layout/IconVerticalSolidList"/>
    <dgm:cxn modelId="{AAD926FC-F351-4E9E-9A97-E9EC9697D76F}" type="presParOf" srcId="{E77246B0-ECA5-4666-8D41-B13DC3E48D3E}" destId="{49E3132E-F96F-47C2-B9E0-8EED8C6DAA42}"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D79D4-51EE-4B30-B16A-CB4953D600F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D9C66C-B355-484E-8047-678CA68BB5D2}">
      <dgm:prSet/>
      <dgm:spPr/>
      <dgm:t>
        <a:bodyPr/>
        <a:lstStyle/>
        <a:p>
          <a:r>
            <a:rPr lang="en-US" b="0" i="0"/>
            <a:t>Historical patterns as future failure indicators.</a:t>
          </a:r>
          <a:endParaRPr lang="en-US"/>
        </a:p>
      </dgm:t>
    </dgm:pt>
    <dgm:pt modelId="{0DDD9045-8794-4A48-A412-6D48103224A9}" type="parTrans" cxnId="{EC27F8D9-4B95-4A51-B6BB-86E0139374E6}">
      <dgm:prSet/>
      <dgm:spPr/>
      <dgm:t>
        <a:bodyPr/>
        <a:lstStyle/>
        <a:p>
          <a:endParaRPr lang="en-US"/>
        </a:p>
      </dgm:t>
    </dgm:pt>
    <dgm:pt modelId="{519B0614-2C29-4026-807D-1087C3261229}" type="sibTrans" cxnId="{EC27F8D9-4B95-4A51-B6BB-86E0139374E6}">
      <dgm:prSet/>
      <dgm:spPr/>
      <dgm:t>
        <a:bodyPr/>
        <a:lstStyle/>
        <a:p>
          <a:endParaRPr lang="en-US"/>
        </a:p>
      </dgm:t>
    </dgm:pt>
    <dgm:pt modelId="{438F9C85-DF5B-447F-9751-9EE5FA07F8F5}">
      <dgm:prSet/>
      <dgm:spPr/>
      <dgm:t>
        <a:bodyPr/>
        <a:lstStyle/>
        <a:p>
          <a:r>
            <a:rPr lang="en-US" b="0" i="0"/>
            <a:t>Limited by absence of non-failure data.</a:t>
          </a:r>
          <a:endParaRPr lang="en-US"/>
        </a:p>
      </dgm:t>
    </dgm:pt>
    <dgm:pt modelId="{4E9C5435-5036-43D3-BCDD-2F5D2A05B742}" type="parTrans" cxnId="{CF5E9CAE-0EE4-42B1-9DD8-7FA212D49EE5}">
      <dgm:prSet/>
      <dgm:spPr/>
      <dgm:t>
        <a:bodyPr/>
        <a:lstStyle/>
        <a:p>
          <a:endParaRPr lang="en-US"/>
        </a:p>
      </dgm:t>
    </dgm:pt>
    <dgm:pt modelId="{6C89CB43-DD96-4167-9266-A417BD02B4CD}" type="sibTrans" cxnId="{CF5E9CAE-0EE4-42B1-9DD8-7FA212D49EE5}">
      <dgm:prSet/>
      <dgm:spPr/>
      <dgm:t>
        <a:bodyPr/>
        <a:lstStyle/>
        <a:p>
          <a:endParaRPr lang="en-US"/>
        </a:p>
      </dgm:t>
    </dgm:pt>
    <dgm:pt modelId="{499C94ED-9FF9-4C28-AEF9-00257B058D41}">
      <dgm:prSet/>
      <dgm:spPr/>
      <dgm:t>
        <a:bodyPr/>
        <a:lstStyle/>
        <a:p>
          <a:r>
            <a:rPr lang="en-US" b="0" i="0"/>
            <a:t>Validation and reliability remain challenges</a:t>
          </a:r>
          <a:endParaRPr lang="en-US"/>
        </a:p>
      </dgm:t>
    </dgm:pt>
    <dgm:pt modelId="{D49DBCF2-AA57-49F7-89A9-EBE2B2258A06}" type="parTrans" cxnId="{E5E27C93-6360-4F33-B66B-C1B1DB446134}">
      <dgm:prSet/>
      <dgm:spPr/>
      <dgm:t>
        <a:bodyPr/>
        <a:lstStyle/>
        <a:p>
          <a:endParaRPr lang="en-US"/>
        </a:p>
      </dgm:t>
    </dgm:pt>
    <dgm:pt modelId="{2465D221-A962-4BED-AC36-5DB4A235CD28}" type="sibTrans" cxnId="{E5E27C93-6360-4F33-B66B-C1B1DB446134}">
      <dgm:prSet/>
      <dgm:spPr/>
      <dgm:t>
        <a:bodyPr/>
        <a:lstStyle/>
        <a:p>
          <a:endParaRPr lang="en-US"/>
        </a:p>
      </dgm:t>
    </dgm:pt>
    <dgm:pt modelId="{8DA263F2-FB51-4CB9-9F21-6995BFABD075}" type="pres">
      <dgm:prSet presAssocID="{FB1D79D4-51EE-4B30-B16A-CB4953D600F2}" presName="root" presStyleCnt="0">
        <dgm:presLayoutVars>
          <dgm:dir/>
          <dgm:resizeHandles val="exact"/>
        </dgm:presLayoutVars>
      </dgm:prSet>
      <dgm:spPr/>
    </dgm:pt>
    <dgm:pt modelId="{A5F1B62C-D1C6-4E3B-96C8-6BBC84988434}" type="pres">
      <dgm:prSet presAssocID="{11D9C66C-B355-484E-8047-678CA68BB5D2}" presName="compNode" presStyleCnt="0"/>
      <dgm:spPr/>
    </dgm:pt>
    <dgm:pt modelId="{849A2CC4-65C3-4443-8929-012DB4C70B02}" type="pres">
      <dgm:prSet presAssocID="{11D9C66C-B355-484E-8047-678CA68BB5D2}" presName="bgRect" presStyleLbl="bgShp" presStyleIdx="0" presStyleCnt="3"/>
      <dgm:spPr/>
    </dgm:pt>
    <dgm:pt modelId="{A408A66E-B1D2-4DDB-9085-6172E1564EEE}" type="pres">
      <dgm:prSet presAssocID="{11D9C66C-B355-484E-8047-678CA68BB5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8DF9BF64-4921-41DB-8B55-C1E850B2C247}" type="pres">
      <dgm:prSet presAssocID="{11D9C66C-B355-484E-8047-678CA68BB5D2}" presName="spaceRect" presStyleCnt="0"/>
      <dgm:spPr/>
    </dgm:pt>
    <dgm:pt modelId="{F98332E5-0440-408E-BFCE-D3293CD09D5F}" type="pres">
      <dgm:prSet presAssocID="{11D9C66C-B355-484E-8047-678CA68BB5D2}" presName="parTx" presStyleLbl="revTx" presStyleIdx="0" presStyleCnt="3">
        <dgm:presLayoutVars>
          <dgm:chMax val="0"/>
          <dgm:chPref val="0"/>
        </dgm:presLayoutVars>
      </dgm:prSet>
      <dgm:spPr/>
    </dgm:pt>
    <dgm:pt modelId="{1688580F-A937-4976-888F-009B7290A494}" type="pres">
      <dgm:prSet presAssocID="{519B0614-2C29-4026-807D-1087C3261229}" presName="sibTrans" presStyleCnt="0"/>
      <dgm:spPr/>
    </dgm:pt>
    <dgm:pt modelId="{3A4B53C1-F457-45A8-B495-39A9B5A1EFBC}" type="pres">
      <dgm:prSet presAssocID="{438F9C85-DF5B-447F-9751-9EE5FA07F8F5}" presName="compNode" presStyleCnt="0"/>
      <dgm:spPr/>
    </dgm:pt>
    <dgm:pt modelId="{98523ED3-D718-4477-8AA3-EA49B6C8EAFE}" type="pres">
      <dgm:prSet presAssocID="{438F9C85-DF5B-447F-9751-9EE5FA07F8F5}" presName="bgRect" presStyleLbl="bgShp" presStyleIdx="1" presStyleCnt="3"/>
      <dgm:spPr/>
    </dgm:pt>
    <dgm:pt modelId="{DEF16932-CDE6-4B8E-B33C-157248E1873F}" type="pres">
      <dgm:prSet presAssocID="{438F9C85-DF5B-447F-9751-9EE5FA07F8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E6C9AA86-6463-4CCF-AFEF-07A7E894F608}" type="pres">
      <dgm:prSet presAssocID="{438F9C85-DF5B-447F-9751-9EE5FA07F8F5}" presName="spaceRect" presStyleCnt="0"/>
      <dgm:spPr/>
    </dgm:pt>
    <dgm:pt modelId="{FF1D546A-C7EC-4D3C-AB51-1201666728E3}" type="pres">
      <dgm:prSet presAssocID="{438F9C85-DF5B-447F-9751-9EE5FA07F8F5}" presName="parTx" presStyleLbl="revTx" presStyleIdx="1" presStyleCnt="3">
        <dgm:presLayoutVars>
          <dgm:chMax val="0"/>
          <dgm:chPref val="0"/>
        </dgm:presLayoutVars>
      </dgm:prSet>
      <dgm:spPr/>
    </dgm:pt>
    <dgm:pt modelId="{7C8897E3-34A0-49EB-B53D-A06D2D4BD60E}" type="pres">
      <dgm:prSet presAssocID="{6C89CB43-DD96-4167-9266-A417BD02B4CD}" presName="sibTrans" presStyleCnt="0"/>
      <dgm:spPr/>
    </dgm:pt>
    <dgm:pt modelId="{AD112875-C67D-4D27-B1AC-684714D09F07}" type="pres">
      <dgm:prSet presAssocID="{499C94ED-9FF9-4C28-AEF9-00257B058D41}" presName="compNode" presStyleCnt="0"/>
      <dgm:spPr/>
    </dgm:pt>
    <dgm:pt modelId="{363C469D-FF0F-475B-B297-E0E99A50497E}" type="pres">
      <dgm:prSet presAssocID="{499C94ED-9FF9-4C28-AEF9-00257B058D41}" presName="bgRect" presStyleLbl="bgShp" presStyleIdx="2" presStyleCnt="3"/>
      <dgm:spPr/>
    </dgm:pt>
    <dgm:pt modelId="{F13F4E31-115D-4C18-912A-528C5AF8689A}" type="pres">
      <dgm:prSet presAssocID="{499C94ED-9FF9-4C28-AEF9-00257B058D4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AC9665C-D9A5-42E4-B3B4-2B9706C0FC01}" type="pres">
      <dgm:prSet presAssocID="{499C94ED-9FF9-4C28-AEF9-00257B058D41}" presName="spaceRect" presStyleCnt="0"/>
      <dgm:spPr/>
    </dgm:pt>
    <dgm:pt modelId="{66A96389-26A8-43FF-8155-7943753480E2}" type="pres">
      <dgm:prSet presAssocID="{499C94ED-9FF9-4C28-AEF9-00257B058D41}" presName="parTx" presStyleLbl="revTx" presStyleIdx="2" presStyleCnt="3">
        <dgm:presLayoutVars>
          <dgm:chMax val="0"/>
          <dgm:chPref val="0"/>
        </dgm:presLayoutVars>
      </dgm:prSet>
      <dgm:spPr/>
    </dgm:pt>
  </dgm:ptLst>
  <dgm:cxnLst>
    <dgm:cxn modelId="{0BDA4211-F2B1-40A4-879E-D2719203E0FC}" type="presOf" srcId="{FB1D79D4-51EE-4B30-B16A-CB4953D600F2}" destId="{8DA263F2-FB51-4CB9-9F21-6995BFABD075}" srcOrd="0" destOrd="0" presId="urn:microsoft.com/office/officeart/2018/2/layout/IconVerticalSolidList"/>
    <dgm:cxn modelId="{C88E123E-4D3B-4E2D-AD0F-22CE494D6CD0}" type="presOf" srcId="{438F9C85-DF5B-447F-9751-9EE5FA07F8F5}" destId="{FF1D546A-C7EC-4D3C-AB51-1201666728E3}" srcOrd="0" destOrd="0" presId="urn:microsoft.com/office/officeart/2018/2/layout/IconVerticalSolidList"/>
    <dgm:cxn modelId="{A67A1F48-10A4-4CAE-8FA1-45E927342B12}" type="presOf" srcId="{11D9C66C-B355-484E-8047-678CA68BB5D2}" destId="{F98332E5-0440-408E-BFCE-D3293CD09D5F}" srcOrd="0" destOrd="0" presId="urn:microsoft.com/office/officeart/2018/2/layout/IconVerticalSolidList"/>
    <dgm:cxn modelId="{E5E27C93-6360-4F33-B66B-C1B1DB446134}" srcId="{FB1D79D4-51EE-4B30-B16A-CB4953D600F2}" destId="{499C94ED-9FF9-4C28-AEF9-00257B058D41}" srcOrd="2" destOrd="0" parTransId="{D49DBCF2-AA57-49F7-89A9-EBE2B2258A06}" sibTransId="{2465D221-A962-4BED-AC36-5DB4A235CD28}"/>
    <dgm:cxn modelId="{CF5E9CAE-0EE4-42B1-9DD8-7FA212D49EE5}" srcId="{FB1D79D4-51EE-4B30-B16A-CB4953D600F2}" destId="{438F9C85-DF5B-447F-9751-9EE5FA07F8F5}" srcOrd="1" destOrd="0" parTransId="{4E9C5435-5036-43D3-BCDD-2F5D2A05B742}" sibTransId="{6C89CB43-DD96-4167-9266-A417BD02B4CD}"/>
    <dgm:cxn modelId="{4CDEBBC4-C446-4150-A294-1484188DEF27}" type="presOf" srcId="{499C94ED-9FF9-4C28-AEF9-00257B058D41}" destId="{66A96389-26A8-43FF-8155-7943753480E2}" srcOrd="0" destOrd="0" presId="urn:microsoft.com/office/officeart/2018/2/layout/IconVerticalSolidList"/>
    <dgm:cxn modelId="{EC27F8D9-4B95-4A51-B6BB-86E0139374E6}" srcId="{FB1D79D4-51EE-4B30-B16A-CB4953D600F2}" destId="{11D9C66C-B355-484E-8047-678CA68BB5D2}" srcOrd="0" destOrd="0" parTransId="{0DDD9045-8794-4A48-A412-6D48103224A9}" sibTransId="{519B0614-2C29-4026-807D-1087C3261229}"/>
    <dgm:cxn modelId="{98121896-B0F0-4152-BCDA-7715FEED94E7}" type="presParOf" srcId="{8DA263F2-FB51-4CB9-9F21-6995BFABD075}" destId="{A5F1B62C-D1C6-4E3B-96C8-6BBC84988434}" srcOrd="0" destOrd="0" presId="urn:microsoft.com/office/officeart/2018/2/layout/IconVerticalSolidList"/>
    <dgm:cxn modelId="{38B66B7E-07C6-4802-92F5-64140DDC3192}" type="presParOf" srcId="{A5F1B62C-D1C6-4E3B-96C8-6BBC84988434}" destId="{849A2CC4-65C3-4443-8929-012DB4C70B02}" srcOrd="0" destOrd="0" presId="urn:microsoft.com/office/officeart/2018/2/layout/IconVerticalSolidList"/>
    <dgm:cxn modelId="{F5928CDB-EAA0-4C0A-A086-76BA0947AC6A}" type="presParOf" srcId="{A5F1B62C-D1C6-4E3B-96C8-6BBC84988434}" destId="{A408A66E-B1D2-4DDB-9085-6172E1564EEE}" srcOrd="1" destOrd="0" presId="urn:microsoft.com/office/officeart/2018/2/layout/IconVerticalSolidList"/>
    <dgm:cxn modelId="{8844C452-DC0E-4FA4-B4E4-3D27AC2859DD}" type="presParOf" srcId="{A5F1B62C-D1C6-4E3B-96C8-6BBC84988434}" destId="{8DF9BF64-4921-41DB-8B55-C1E850B2C247}" srcOrd="2" destOrd="0" presId="urn:microsoft.com/office/officeart/2018/2/layout/IconVerticalSolidList"/>
    <dgm:cxn modelId="{76EC0387-529E-45E9-A8E0-BB04DA61A137}" type="presParOf" srcId="{A5F1B62C-D1C6-4E3B-96C8-6BBC84988434}" destId="{F98332E5-0440-408E-BFCE-D3293CD09D5F}" srcOrd="3" destOrd="0" presId="urn:microsoft.com/office/officeart/2018/2/layout/IconVerticalSolidList"/>
    <dgm:cxn modelId="{6F556EE0-9AA9-4971-8E9E-CB53C80A1BE1}" type="presParOf" srcId="{8DA263F2-FB51-4CB9-9F21-6995BFABD075}" destId="{1688580F-A937-4976-888F-009B7290A494}" srcOrd="1" destOrd="0" presId="urn:microsoft.com/office/officeart/2018/2/layout/IconVerticalSolidList"/>
    <dgm:cxn modelId="{73841001-F56A-4D8D-BC80-D863FD0990F0}" type="presParOf" srcId="{8DA263F2-FB51-4CB9-9F21-6995BFABD075}" destId="{3A4B53C1-F457-45A8-B495-39A9B5A1EFBC}" srcOrd="2" destOrd="0" presId="urn:microsoft.com/office/officeart/2018/2/layout/IconVerticalSolidList"/>
    <dgm:cxn modelId="{C4520CC9-BE69-48A8-B5C6-54391F630904}" type="presParOf" srcId="{3A4B53C1-F457-45A8-B495-39A9B5A1EFBC}" destId="{98523ED3-D718-4477-8AA3-EA49B6C8EAFE}" srcOrd="0" destOrd="0" presId="urn:microsoft.com/office/officeart/2018/2/layout/IconVerticalSolidList"/>
    <dgm:cxn modelId="{498AEE15-C9D3-426D-9141-5A70B9559036}" type="presParOf" srcId="{3A4B53C1-F457-45A8-B495-39A9B5A1EFBC}" destId="{DEF16932-CDE6-4B8E-B33C-157248E1873F}" srcOrd="1" destOrd="0" presId="urn:microsoft.com/office/officeart/2018/2/layout/IconVerticalSolidList"/>
    <dgm:cxn modelId="{8433582A-B4B3-4415-A850-5967E3760A71}" type="presParOf" srcId="{3A4B53C1-F457-45A8-B495-39A9B5A1EFBC}" destId="{E6C9AA86-6463-4CCF-AFEF-07A7E894F608}" srcOrd="2" destOrd="0" presId="urn:microsoft.com/office/officeart/2018/2/layout/IconVerticalSolidList"/>
    <dgm:cxn modelId="{4C8FC668-7AE4-4209-B2F8-AE7F5EE50851}" type="presParOf" srcId="{3A4B53C1-F457-45A8-B495-39A9B5A1EFBC}" destId="{FF1D546A-C7EC-4D3C-AB51-1201666728E3}" srcOrd="3" destOrd="0" presId="urn:microsoft.com/office/officeart/2018/2/layout/IconVerticalSolidList"/>
    <dgm:cxn modelId="{FAD7AB4F-72B6-43B8-8929-E58EBB7F0CA9}" type="presParOf" srcId="{8DA263F2-FB51-4CB9-9F21-6995BFABD075}" destId="{7C8897E3-34A0-49EB-B53D-A06D2D4BD60E}" srcOrd="3" destOrd="0" presId="urn:microsoft.com/office/officeart/2018/2/layout/IconVerticalSolidList"/>
    <dgm:cxn modelId="{5D9C3145-6272-4FD7-82CA-B044E32AE137}" type="presParOf" srcId="{8DA263F2-FB51-4CB9-9F21-6995BFABD075}" destId="{AD112875-C67D-4D27-B1AC-684714D09F07}" srcOrd="4" destOrd="0" presId="urn:microsoft.com/office/officeart/2018/2/layout/IconVerticalSolidList"/>
    <dgm:cxn modelId="{8E330797-CE48-4536-A6D0-ABDC8867CA8F}" type="presParOf" srcId="{AD112875-C67D-4D27-B1AC-684714D09F07}" destId="{363C469D-FF0F-475B-B297-E0E99A50497E}" srcOrd="0" destOrd="0" presId="urn:microsoft.com/office/officeart/2018/2/layout/IconVerticalSolidList"/>
    <dgm:cxn modelId="{B234D553-4A9C-41D6-BAA4-FA8BE64AC815}" type="presParOf" srcId="{AD112875-C67D-4D27-B1AC-684714D09F07}" destId="{F13F4E31-115D-4C18-912A-528C5AF8689A}" srcOrd="1" destOrd="0" presId="urn:microsoft.com/office/officeart/2018/2/layout/IconVerticalSolidList"/>
    <dgm:cxn modelId="{144DB8EA-CA24-4DB7-A667-741B78DB4A8E}" type="presParOf" srcId="{AD112875-C67D-4D27-B1AC-684714D09F07}" destId="{0AC9665C-D9A5-42E4-B3B4-2B9706C0FC01}" srcOrd="2" destOrd="0" presId="urn:microsoft.com/office/officeart/2018/2/layout/IconVerticalSolidList"/>
    <dgm:cxn modelId="{9BA45FEB-D0D0-448B-ABD7-7E7D3BBEC2BF}" type="presParOf" srcId="{AD112875-C67D-4D27-B1AC-684714D09F07}" destId="{66A96389-26A8-43FF-8155-7943753480E2}"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8B861-4BA0-4153-9227-026E1F3F87E9}">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4427D-8948-446E-9295-CA61AEC82464}">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C72CF3-8F2B-49F9-88E6-50955BE078D0}">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b="0" i="0" kern="1200"/>
            <a:t>Objective: Identify financial "red flags."</a:t>
          </a:r>
          <a:endParaRPr lang="en-US" sz="2500" kern="1200"/>
        </a:p>
      </dsp:txBody>
      <dsp:txXfrm>
        <a:off x="1900154" y="703"/>
        <a:ext cx="4473659" cy="1645155"/>
      </dsp:txXfrm>
    </dsp:sp>
    <dsp:sp modelId="{B0211ACA-707A-460F-AC0C-139114FCD89D}">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1048A-DE39-46BC-9F16-0F69682E7817}">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AAF0E-6735-48C4-9C37-85ABEB7DA48B}">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b="0" i="0" kern="1200"/>
            <a:t>Use of historical data of failed banks.</a:t>
          </a:r>
          <a:endParaRPr lang="en-US" sz="2500" kern="1200"/>
        </a:p>
      </dsp:txBody>
      <dsp:txXfrm>
        <a:off x="1900154" y="2057147"/>
        <a:ext cx="4473659" cy="1645155"/>
      </dsp:txXfrm>
    </dsp:sp>
    <dsp:sp modelId="{52408FB3-54B7-434B-A27B-87DC28C047F9}">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37865-9AFB-43D0-9E4B-A7CC61D30CDD}">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56CEC-35A3-40A0-8512-3C345B61F8F3}">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b="0" i="0" kern="1200"/>
            <a:t>Patterns preceding failure as indicators.</a:t>
          </a:r>
          <a:endParaRPr lang="en-US" sz="2500" kern="1200"/>
        </a:p>
      </dsp:txBody>
      <dsp:txXfrm>
        <a:off x="1900154" y="4113591"/>
        <a:ext cx="4473659" cy="1645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A72A0-2068-4A43-A794-34E7227BEAA8}">
      <dsp:nvSpPr>
        <dsp:cNvPr id="0" name=""/>
        <dsp:cNvSpPr/>
      </dsp:nvSpPr>
      <dsp:spPr>
        <a:xfrm>
          <a:off x="716638" y="69344"/>
          <a:ext cx="1990125" cy="1990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C1CF3C-A40A-460D-822C-2C393771618E}">
      <dsp:nvSpPr>
        <dsp:cNvPr id="0" name=""/>
        <dsp:cNvSpPr/>
      </dsp:nvSpPr>
      <dsp:spPr>
        <a:xfrm>
          <a:off x="1140763" y="493469"/>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D1175E-FC13-487D-BA34-4A5E1A2A7C36}">
      <dsp:nvSpPr>
        <dsp:cNvPr id="0" name=""/>
        <dsp:cNvSpPr/>
      </dsp:nvSpPr>
      <dsp:spPr>
        <a:xfrm>
          <a:off x="80450" y="2679345"/>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b="0" i="0" kern="1200"/>
            <a:t>Dataset: Failed banks' financials.</a:t>
          </a:r>
          <a:endParaRPr lang="en-US" sz="2200" kern="1200"/>
        </a:p>
      </dsp:txBody>
      <dsp:txXfrm>
        <a:off x="80450" y="2679345"/>
        <a:ext cx="3262500" cy="720000"/>
      </dsp:txXfrm>
    </dsp:sp>
    <dsp:sp modelId="{5A6CC347-2F81-4720-8B28-DAD80F7087FE}">
      <dsp:nvSpPr>
        <dsp:cNvPr id="0" name=""/>
        <dsp:cNvSpPr/>
      </dsp:nvSpPr>
      <dsp:spPr>
        <a:xfrm>
          <a:off x="4550075" y="69344"/>
          <a:ext cx="1990125" cy="1990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311B6-B7A7-493B-A6A0-13D369A78D54}">
      <dsp:nvSpPr>
        <dsp:cNvPr id="0" name=""/>
        <dsp:cNvSpPr/>
      </dsp:nvSpPr>
      <dsp:spPr>
        <a:xfrm>
          <a:off x="4974200" y="493469"/>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167129-7E67-4DF6-9A0B-B1B553C010F2}">
      <dsp:nvSpPr>
        <dsp:cNvPr id="0" name=""/>
        <dsp:cNvSpPr/>
      </dsp:nvSpPr>
      <dsp:spPr>
        <a:xfrm>
          <a:off x="3913888" y="2679345"/>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b="0" i="0" kern="1200"/>
            <a:t>EDA to highlight patterns.</a:t>
          </a:r>
          <a:endParaRPr lang="en-US" sz="2200" kern="1200"/>
        </a:p>
      </dsp:txBody>
      <dsp:txXfrm>
        <a:off x="3913888" y="2679345"/>
        <a:ext cx="3262500" cy="720000"/>
      </dsp:txXfrm>
    </dsp:sp>
    <dsp:sp modelId="{3899A3B4-0A6B-455F-AA43-9B3E013C834E}">
      <dsp:nvSpPr>
        <dsp:cNvPr id="0" name=""/>
        <dsp:cNvSpPr/>
      </dsp:nvSpPr>
      <dsp:spPr>
        <a:xfrm>
          <a:off x="8383513" y="69344"/>
          <a:ext cx="1990125" cy="1990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A5A9F-9832-4A4A-9D11-48EE33B29EE4}">
      <dsp:nvSpPr>
        <dsp:cNvPr id="0" name=""/>
        <dsp:cNvSpPr/>
      </dsp:nvSpPr>
      <dsp:spPr>
        <a:xfrm>
          <a:off x="8807638" y="493469"/>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BCD21-FD5A-4940-A490-54AB112F6C09}">
      <dsp:nvSpPr>
        <dsp:cNvPr id="0" name=""/>
        <dsp:cNvSpPr/>
      </dsp:nvSpPr>
      <dsp:spPr>
        <a:xfrm>
          <a:off x="7747325" y="2679345"/>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b="0" i="0" kern="1200"/>
            <a:t>Visualizations of key financial indicators.</a:t>
          </a:r>
          <a:endParaRPr lang="en-US" sz="2200" kern="1200"/>
        </a:p>
      </dsp:txBody>
      <dsp:txXfrm>
        <a:off x="7747325" y="2679345"/>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AD87E-467E-49FE-B367-67AA6ECC8F3F}">
      <dsp:nvSpPr>
        <dsp:cNvPr id="0" name=""/>
        <dsp:cNvSpPr/>
      </dsp:nvSpPr>
      <dsp:spPr>
        <a:xfrm>
          <a:off x="497" y="1669696"/>
          <a:ext cx="2016714" cy="242005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7" tIns="0" rIns="199207" bIns="330200" numCol="1" spcCol="1270" anchor="t" anchorCtr="0">
          <a:noAutofit/>
        </a:bodyPr>
        <a:lstStyle/>
        <a:p>
          <a:pPr marL="0" lvl="0" indent="0" algn="l" defTabSz="889000">
            <a:lnSpc>
              <a:spcPct val="90000"/>
            </a:lnSpc>
            <a:spcBef>
              <a:spcPct val="0"/>
            </a:spcBef>
            <a:spcAft>
              <a:spcPct val="35000"/>
            </a:spcAft>
            <a:buNone/>
          </a:pPr>
          <a:r>
            <a:rPr lang="en-US" sz="2000" b="0" i="0" kern="1200"/>
            <a:t>Identified correlations between variables.</a:t>
          </a:r>
          <a:endParaRPr lang="en-US" sz="2000" kern="1200"/>
        </a:p>
      </dsp:txBody>
      <dsp:txXfrm>
        <a:off x="497" y="2637719"/>
        <a:ext cx="2016714" cy="1452034"/>
      </dsp:txXfrm>
    </dsp:sp>
    <dsp:sp modelId="{41AD23CA-B89B-4801-B074-97566E6F9D38}">
      <dsp:nvSpPr>
        <dsp:cNvPr id="0" name=""/>
        <dsp:cNvSpPr/>
      </dsp:nvSpPr>
      <dsp:spPr>
        <a:xfrm>
          <a:off x="497" y="1669696"/>
          <a:ext cx="2016714" cy="96802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7" tIns="165100" rIns="199207" bIns="165100" numCol="1" spcCol="1270" anchor="ctr" anchorCtr="0">
          <a:noAutofit/>
        </a:bodyPr>
        <a:lstStyle/>
        <a:p>
          <a:pPr marL="0" lvl="0" indent="0" algn="l" defTabSz="2044700">
            <a:lnSpc>
              <a:spcPct val="90000"/>
            </a:lnSpc>
            <a:spcBef>
              <a:spcPct val="0"/>
            </a:spcBef>
            <a:spcAft>
              <a:spcPct val="35000"/>
            </a:spcAft>
            <a:buNone/>
          </a:pPr>
          <a:r>
            <a:rPr lang="en-US" sz="4600" kern="1200"/>
            <a:t>01</a:t>
          </a:r>
        </a:p>
      </dsp:txBody>
      <dsp:txXfrm>
        <a:off x="497" y="1669696"/>
        <a:ext cx="2016714" cy="968023"/>
      </dsp:txXfrm>
    </dsp:sp>
    <dsp:sp modelId="{C62F7979-734E-4DB7-A4FC-97F658ABAA89}">
      <dsp:nvSpPr>
        <dsp:cNvPr id="0" name=""/>
        <dsp:cNvSpPr/>
      </dsp:nvSpPr>
      <dsp:spPr>
        <a:xfrm>
          <a:off x="2178549" y="1669696"/>
          <a:ext cx="2016714" cy="2420057"/>
        </a:xfrm>
        <a:prstGeom prst="rect">
          <a:avLst/>
        </a:prstGeom>
        <a:solidFill>
          <a:schemeClr val="accent2">
            <a:hueOff val="755805"/>
            <a:satOff val="-341"/>
            <a:lumOff val="3431"/>
            <a:alphaOff val="0"/>
          </a:schemeClr>
        </a:solidFill>
        <a:ln w="12700" cap="flat" cmpd="sng" algn="ctr">
          <a:solidFill>
            <a:schemeClr val="accent2">
              <a:hueOff val="755805"/>
              <a:satOff val="-341"/>
              <a:lumOff val="3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7" tIns="0" rIns="199207" bIns="330200" numCol="1" spcCol="1270" anchor="t" anchorCtr="0">
          <a:noAutofit/>
        </a:bodyPr>
        <a:lstStyle/>
        <a:p>
          <a:pPr marL="0" lvl="0" indent="0" algn="l" defTabSz="889000">
            <a:lnSpc>
              <a:spcPct val="90000"/>
            </a:lnSpc>
            <a:spcBef>
              <a:spcPct val="0"/>
            </a:spcBef>
            <a:spcAft>
              <a:spcPct val="35000"/>
            </a:spcAft>
            <a:buNone/>
          </a:pPr>
          <a:r>
            <a:rPr lang="en-US" sz="2000" b="0" i="0" kern="1200"/>
            <a:t>Patterns spotlighted as potential red flags.</a:t>
          </a:r>
          <a:endParaRPr lang="en-US" sz="2000" kern="1200"/>
        </a:p>
      </dsp:txBody>
      <dsp:txXfrm>
        <a:off x="2178549" y="2637719"/>
        <a:ext cx="2016714" cy="1452034"/>
      </dsp:txXfrm>
    </dsp:sp>
    <dsp:sp modelId="{1111C4A5-7646-4B2D-878A-C3B7F7F0CE9D}">
      <dsp:nvSpPr>
        <dsp:cNvPr id="0" name=""/>
        <dsp:cNvSpPr/>
      </dsp:nvSpPr>
      <dsp:spPr>
        <a:xfrm>
          <a:off x="2178549" y="1669696"/>
          <a:ext cx="2016714" cy="96802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7" tIns="165100" rIns="199207" bIns="165100" numCol="1" spcCol="1270" anchor="ctr" anchorCtr="0">
          <a:noAutofit/>
        </a:bodyPr>
        <a:lstStyle/>
        <a:p>
          <a:pPr marL="0" lvl="0" indent="0" algn="l" defTabSz="2044700">
            <a:lnSpc>
              <a:spcPct val="90000"/>
            </a:lnSpc>
            <a:spcBef>
              <a:spcPct val="0"/>
            </a:spcBef>
            <a:spcAft>
              <a:spcPct val="35000"/>
            </a:spcAft>
            <a:buNone/>
          </a:pPr>
          <a:r>
            <a:rPr lang="en-US" sz="4600" kern="1200"/>
            <a:t>02</a:t>
          </a:r>
        </a:p>
      </dsp:txBody>
      <dsp:txXfrm>
        <a:off x="2178549" y="1669696"/>
        <a:ext cx="2016714" cy="968023"/>
      </dsp:txXfrm>
    </dsp:sp>
    <dsp:sp modelId="{BBED641A-7559-4C74-95B0-50403FCFEBBF}">
      <dsp:nvSpPr>
        <dsp:cNvPr id="0" name=""/>
        <dsp:cNvSpPr/>
      </dsp:nvSpPr>
      <dsp:spPr>
        <a:xfrm>
          <a:off x="4356601" y="1669696"/>
          <a:ext cx="2016714" cy="2420057"/>
        </a:xfrm>
        <a:prstGeom prst="rect">
          <a:avLst/>
        </a:prstGeom>
        <a:solidFill>
          <a:schemeClr val="accent2">
            <a:hueOff val="1511610"/>
            <a:satOff val="-683"/>
            <a:lumOff val="6862"/>
            <a:alphaOff val="0"/>
          </a:schemeClr>
        </a:solidFill>
        <a:ln w="12700" cap="flat" cmpd="sng" algn="ctr">
          <a:solidFill>
            <a:schemeClr val="accent2">
              <a:hueOff val="1511610"/>
              <a:satOff val="-683"/>
              <a:lumOff val="6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207" tIns="0" rIns="199207" bIns="330200" numCol="1" spcCol="1270" anchor="t" anchorCtr="0">
          <a:noAutofit/>
        </a:bodyPr>
        <a:lstStyle/>
        <a:p>
          <a:pPr marL="0" lvl="0" indent="0" algn="l" defTabSz="889000">
            <a:lnSpc>
              <a:spcPct val="90000"/>
            </a:lnSpc>
            <a:spcBef>
              <a:spcPct val="0"/>
            </a:spcBef>
            <a:spcAft>
              <a:spcPct val="35000"/>
            </a:spcAft>
            <a:buNone/>
          </a:pPr>
          <a:r>
            <a:rPr lang="en-US" sz="2000" b="0" i="0" kern="1200"/>
            <a:t>Financial health indicators analyzed.</a:t>
          </a:r>
          <a:endParaRPr lang="en-US" sz="2000" kern="1200"/>
        </a:p>
      </dsp:txBody>
      <dsp:txXfrm>
        <a:off x="4356601" y="2637719"/>
        <a:ext cx="2016714" cy="1452034"/>
      </dsp:txXfrm>
    </dsp:sp>
    <dsp:sp modelId="{43F8DB75-4D99-42E5-91CC-6557B4C25023}">
      <dsp:nvSpPr>
        <dsp:cNvPr id="0" name=""/>
        <dsp:cNvSpPr/>
      </dsp:nvSpPr>
      <dsp:spPr>
        <a:xfrm>
          <a:off x="4356601" y="1669696"/>
          <a:ext cx="2016714" cy="96802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207" tIns="165100" rIns="199207" bIns="165100" numCol="1" spcCol="1270" anchor="ctr" anchorCtr="0">
          <a:noAutofit/>
        </a:bodyPr>
        <a:lstStyle/>
        <a:p>
          <a:pPr marL="0" lvl="0" indent="0" algn="l" defTabSz="2044700">
            <a:lnSpc>
              <a:spcPct val="90000"/>
            </a:lnSpc>
            <a:spcBef>
              <a:spcPct val="0"/>
            </a:spcBef>
            <a:spcAft>
              <a:spcPct val="35000"/>
            </a:spcAft>
            <a:buNone/>
          </a:pPr>
          <a:r>
            <a:rPr lang="en-US" sz="4600" kern="1200"/>
            <a:t>03</a:t>
          </a:r>
        </a:p>
      </dsp:txBody>
      <dsp:txXfrm>
        <a:off x="4356601" y="1669696"/>
        <a:ext cx="2016714" cy="9680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52AE4-0513-4AF4-A381-A2E4C5EC77E1}">
      <dsp:nvSpPr>
        <dsp:cNvPr id="0" name=""/>
        <dsp:cNvSpPr/>
      </dsp:nvSpPr>
      <dsp:spPr>
        <a:xfrm>
          <a:off x="0" y="4499"/>
          <a:ext cx="6373813" cy="9584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A6DE20-4533-416F-A920-EC75B862196B}">
      <dsp:nvSpPr>
        <dsp:cNvPr id="0" name=""/>
        <dsp:cNvSpPr/>
      </dsp:nvSpPr>
      <dsp:spPr>
        <a:xfrm>
          <a:off x="289918" y="220141"/>
          <a:ext cx="527124" cy="527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1F2033-A87B-4F30-815D-0A8FE5AB15B7}">
      <dsp:nvSpPr>
        <dsp:cNvPr id="0" name=""/>
        <dsp:cNvSpPr/>
      </dsp:nvSpPr>
      <dsp:spPr>
        <a:xfrm>
          <a:off x="1106961" y="4499"/>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800100">
            <a:lnSpc>
              <a:spcPct val="90000"/>
            </a:lnSpc>
            <a:spcBef>
              <a:spcPct val="0"/>
            </a:spcBef>
            <a:spcAft>
              <a:spcPct val="35000"/>
            </a:spcAft>
            <a:buNone/>
          </a:pPr>
          <a:r>
            <a:rPr lang="en-US" sz="1800" b="0" i="0" kern="1200"/>
            <a:t>Patterns provide initial insights.</a:t>
          </a:r>
          <a:endParaRPr lang="en-US" sz="1800" kern="1200"/>
        </a:p>
      </dsp:txBody>
      <dsp:txXfrm>
        <a:off x="1106961" y="4499"/>
        <a:ext cx="5266852" cy="958408"/>
      </dsp:txXfrm>
    </dsp:sp>
    <dsp:sp modelId="{F1A23EF9-977E-4C39-A386-7D038C5EC425}">
      <dsp:nvSpPr>
        <dsp:cNvPr id="0" name=""/>
        <dsp:cNvSpPr/>
      </dsp:nvSpPr>
      <dsp:spPr>
        <a:xfrm>
          <a:off x="0" y="1202510"/>
          <a:ext cx="6373813" cy="9584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61A39D-D526-4E23-A44B-3BCC80A29BCE}">
      <dsp:nvSpPr>
        <dsp:cNvPr id="0" name=""/>
        <dsp:cNvSpPr/>
      </dsp:nvSpPr>
      <dsp:spPr>
        <a:xfrm>
          <a:off x="289918" y="1418152"/>
          <a:ext cx="527124" cy="527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265A22-5F5A-4AD3-8E5D-5C8F47D8FCE1}">
      <dsp:nvSpPr>
        <dsp:cNvPr id="0" name=""/>
        <dsp:cNvSpPr/>
      </dsp:nvSpPr>
      <dsp:spPr>
        <a:xfrm>
          <a:off x="1106961" y="1202510"/>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800100">
            <a:lnSpc>
              <a:spcPct val="90000"/>
            </a:lnSpc>
            <a:spcBef>
              <a:spcPct val="0"/>
            </a:spcBef>
            <a:spcAft>
              <a:spcPct val="35000"/>
            </a:spcAft>
            <a:buNone/>
          </a:pPr>
          <a:r>
            <a:rPr lang="en-US" sz="1800" b="0" i="0" kern="1200"/>
            <a:t>Validation is crucial before application.</a:t>
          </a:r>
          <a:endParaRPr lang="en-US" sz="1800" kern="1200"/>
        </a:p>
      </dsp:txBody>
      <dsp:txXfrm>
        <a:off x="1106961" y="1202510"/>
        <a:ext cx="5266852" cy="958408"/>
      </dsp:txXfrm>
    </dsp:sp>
    <dsp:sp modelId="{912227BF-6393-4192-9D3F-1451252344CC}">
      <dsp:nvSpPr>
        <dsp:cNvPr id="0" name=""/>
        <dsp:cNvSpPr/>
      </dsp:nvSpPr>
      <dsp:spPr>
        <a:xfrm>
          <a:off x="0" y="2400520"/>
          <a:ext cx="6373813" cy="9584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B3B899-8FCC-422C-A21F-62E6C3EE8609}">
      <dsp:nvSpPr>
        <dsp:cNvPr id="0" name=""/>
        <dsp:cNvSpPr/>
      </dsp:nvSpPr>
      <dsp:spPr>
        <a:xfrm>
          <a:off x="289918" y="2616162"/>
          <a:ext cx="527124" cy="527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C7443-E282-4CF6-96CA-D97DCF47EC7D}">
      <dsp:nvSpPr>
        <dsp:cNvPr id="0" name=""/>
        <dsp:cNvSpPr/>
      </dsp:nvSpPr>
      <dsp:spPr>
        <a:xfrm>
          <a:off x="1106961" y="2400520"/>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800100">
            <a:lnSpc>
              <a:spcPct val="90000"/>
            </a:lnSpc>
            <a:spcBef>
              <a:spcPct val="0"/>
            </a:spcBef>
            <a:spcAft>
              <a:spcPct val="35000"/>
            </a:spcAft>
            <a:buNone/>
          </a:pPr>
          <a:r>
            <a:rPr lang="en-US" sz="1800" b="0" i="0" kern="1200"/>
            <a:t>Red flags to be applied judiciously.</a:t>
          </a:r>
          <a:endParaRPr lang="en-US" sz="1800" kern="1200"/>
        </a:p>
      </dsp:txBody>
      <dsp:txXfrm>
        <a:off x="1106961" y="2400520"/>
        <a:ext cx="5266852" cy="958408"/>
      </dsp:txXfrm>
    </dsp:sp>
    <dsp:sp modelId="{2D63F6AD-3F01-4F33-939B-2F1F515922B8}">
      <dsp:nvSpPr>
        <dsp:cNvPr id="0" name=""/>
        <dsp:cNvSpPr/>
      </dsp:nvSpPr>
      <dsp:spPr>
        <a:xfrm>
          <a:off x="0" y="3598531"/>
          <a:ext cx="6373813" cy="9584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3F691E-726C-48F3-8482-85FCFF8E4180}">
      <dsp:nvSpPr>
        <dsp:cNvPr id="0" name=""/>
        <dsp:cNvSpPr/>
      </dsp:nvSpPr>
      <dsp:spPr>
        <a:xfrm>
          <a:off x="289918" y="3814173"/>
          <a:ext cx="527124" cy="5271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A9C1F1-07E4-4C21-AED3-07F0925885C6}">
      <dsp:nvSpPr>
        <dsp:cNvPr id="0" name=""/>
        <dsp:cNvSpPr/>
      </dsp:nvSpPr>
      <dsp:spPr>
        <a:xfrm>
          <a:off x="1106961" y="3598531"/>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800100">
            <a:lnSpc>
              <a:spcPct val="90000"/>
            </a:lnSpc>
            <a:spcBef>
              <a:spcPct val="0"/>
            </a:spcBef>
            <a:spcAft>
              <a:spcPct val="35000"/>
            </a:spcAft>
            <a:buNone/>
          </a:pPr>
          <a:r>
            <a:rPr lang="en-US" sz="1800" kern="1200"/>
            <a:t>Understanding the goal of modeling, intervening in potential failures before its too late.</a:t>
          </a:r>
        </a:p>
      </dsp:txBody>
      <dsp:txXfrm>
        <a:off x="1106961" y="3598531"/>
        <a:ext cx="5266852" cy="958408"/>
      </dsp:txXfrm>
    </dsp:sp>
    <dsp:sp modelId="{44B4702E-91C3-41D7-97E6-E7BA7A710F46}">
      <dsp:nvSpPr>
        <dsp:cNvPr id="0" name=""/>
        <dsp:cNvSpPr/>
      </dsp:nvSpPr>
      <dsp:spPr>
        <a:xfrm>
          <a:off x="0" y="4796541"/>
          <a:ext cx="6373813" cy="95840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235EC7-B807-49A4-A1C8-8FAFFA199CF2}">
      <dsp:nvSpPr>
        <dsp:cNvPr id="0" name=""/>
        <dsp:cNvSpPr/>
      </dsp:nvSpPr>
      <dsp:spPr>
        <a:xfrm>
          <a:off x="289918" y="5012183"/>
          <a:ext cx="527124" cy="5271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E3132E-F96F-47C2-B9E0-8EED8C6DAA42}">
      <dsp:nvSpPr>
        <dsp:cNvPr id="0" name=""/>
        <dsp:cNvSpPr/>
      </dsp:nvSpPr>
      <dsp:spPr>
        <a:xfrm>
          <a:off x="1106961" y="4796541"/>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800100">
            <a:lnSpc>
              <a:spcPct val="90000"/>
            </a:lnSpc>
            <a:spcBef>
              <a:spcPct val="0"/>
            </a:spcBef>
            <a:spcAft>
              <a:spcPct val="35000"/>
            </a:spcAft>
            <a:buNone/>
          </a:pPr>
          <a:r>
            <a:rPr lang="en-US" sz="1800" b="0" i="0" kern="1200"/>
            <a:t>Classification models following pa</a:t>
          </a:r>
          <a:r>
            <a:rPr lang="en-US" sz="1800" kern="1200"/>
            <a:t>tterns of assets, cash, and administrative costs.</a:t>
          </a:r>
        </a:p>
      </dsp:txBody>
      <dsp:txXfrm>
        <a:off x="1106961" y="4796541"/>
        <a:ext cx="5266852" cy="958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9A2CC4-65C3-4443-8929-012DB4C70B02}">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8A66E-B1D2-4DDB-9085-6172E1564EEE}">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8332E5-0440-408E-BFCE-D3293CD09D5F}">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b="0" i="0" kern="1200"/>
            <a:t>Historical patterns as future failure indicators.</a:t>
          </a:r>
          <a:endParaRPr lang="en-US" sz="2500" kern="1200"/>
        </a:p>
      </dsp:txBody>
      <dsp:txXfrm>
        <a:off x="1900154" y="703"/>
        <a:ext cx="4473659" cy="1645155"/>
      </dsp:txXfrm>
    </dsp:sp>
    <dsp:sp modelId="{98523ED3-D718-4477-8AA3-EA49B6C8EAFE}">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16932-CDE6-4B8E-B33C-157248E1873F}">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1D546A-C7EC-4D3C-AB51-1201666728E3}">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b="0" i="0" kern="1200"/>
            <a:t>Limited by absence of non-failure data.</a:t>
          </a:r>
          <a:endParaRPr lang="en-US" sz="2500" kern="1200"/>
        </a:p>
      </dsp:txBody>
      <dsp:txXfrm>
        <a:off x="1900154" y="2057147"/>
        <a:ext cx="4473659" cy="1645155"/>
      </dsp:txXfrm>
    </dsp:sp>
    <dsp:sp modelId="{363C469D-FF0F-475B-B297-E0E99A50497E}">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3F4E31-115D-4C18-912A-528C5AF8689A}">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A96389-26A8-43FF-8155-7943753480E2}">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lang="en-US" sz="2500" b="0" i="0" kern="1200"/>
            <a:t>Validation and reliability remain challenges</a:t>
          </a:r>
          <a:endParaRPr lang="en-US" sz="2500" kern="1200"/>
        </a:p>
      </dsp:txBody>
      <dsp:txXfrm>
        <a:off x="1900154" y="4113591"/>
        <a:ext cx="4473659" cy="16451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E2677-A101-4B49-9F31-6DE12DEAA427}"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3EF94-3923-430B-B58D-67C7C8E779B1}" type="slidenum">
              <a:rPr lang="en-US" smtClean="0"/>
              <a:t>‹#›</a:t>
            </a:fld>
            <a:endParaRPr lang="en-US"/>
          </a:p>
        </p:txBody>
      </p:sp>
    </p:spTree>
    <p:extLst>
      <p:ext uri="{BB962C8B-B14F-4D97-AF65-F5344CB8AC3E}">
        <p14:creationId xmlns:p14="http://schemas.microsoft.com/office/powerpoint/2010/main" val="401609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Welcome to the presentation on Predicting Bank Failures. Today, I'll delve into historical financial data to uncover potential warning signs of bank instability.</a:t>
            </a:r>
            <a:endParaRPr lang="en-US" dirty="0"/>
          </a:p>
        </p:txBody>
      </p:sp>
      <p:sp>
        <p:nvSpPr>
          <p:cNvPr id="4" name="Slide Number Placeholder 3"/>
          <p:cNvSpPr>
            <a:spLocks noGrp="1"/>
          </p:cNvSpPr>
          <p:nvPr>
            <p:ph type="sldNum" sz="quarter" idx="5"/>
          </p:nvPr>
        </p:nvSpPr>
        <p:spPr/>
        <p:txBody>
          <a:bodyPr/>
          <a:lstStyle/>
          <a:p>
            <a:fld id="{9583EF94-3923-430B-B58D-67C7C8E779B1}" type="slidenum">
              <a:rPr lang="en-US" smtClean="0"/>
              <a:t>1</a:t>
            </a:fld>
            <a:endParaRPr lang="en-US"/>
          </a:p>
        </p:txBody>
      </p:sp>
    </p:spTree>
    <p:extLst>
      <p:ext uri="{BB962C8B-B14F-4D97-AF65-F5344CB8AC3E}">
        <p14:creationId xmlns:p14="http://schemas.microsoft.com/office/powerpoint/2010/main" val="375508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Using historical data, my primary aim is to pinpoint financial indicators that might suggest a bank's risk of failing in the near future.</a:t>
            </a:r>
            <a:endParaRPr lang="en-US" dirty="0"/>
          </a:p>
        </p:txBody>
      </p:sp>
      <p:sp>
        <p:nvSpPr>
          <p:cNvPr id="4" name="Slide Number Placeholder 3"/>
          <p:cNvSpPr>
            <a:spLocks noGrp="1"/>
          </p:cNvSpPr>
          <p:nvPr>
            <p:ph type="sldNum" sz="quarter" idx="5"/>
          </p:nvPr>
        </p:nvSpPr>
        <p:spPr/>
        <p:txBody>
          <a:bodyPr/>
          <a:lstStyle/>
          <a:p>
            <a:fld id="{9583EF94-3923-430B-B58D-67C7C8E779B1}" type="slidenum">
              <a:rPr lang="en-US" smtClean="0"/>
              <a:t>2</a:t>
            </a:fld>
            <a:endParaRPr lang="en-US"/>
          </a:p>
        </p:txBody>
      </p:sp>
    </p:spTree>
    <p:extLst>
      <p:ext uri="{BB962C8B-B14F-4D97-AF65-F5344CB8AC3E}">
        <p14:creationId xmlns:p14="http://schemas.microsoft.com/office/powerpoint/2010/main" val="186900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dataset, derived from failed banks, underwent cleaning processes. Using EDA, I visualized key metrics to uncover patterns.</a:t>
            </a:r>
            <a:endParaRPr lang="en-US" dirty="0"/>
          </a:p>
        </p:txBody>
      </p:sp>
      <p:sp>
        <p:nvSpPr>
          <p:cNvPr id="4" name="Slide Number Placeholder 3"/>
          <p:cNvSpPr>
            <a:spLocks noGrp="1"/>
          </p:cNvSpPr>
          <p:nvPr>
            <p:ph type="sldNum" sz="quarter" idx="5"/>
          </p:nvPr>
        </p:nvSpPr>
        <p:spPr/>
        <p:txBody>
          <a:bodyPr/>
          <a:lstStyle/>
          <a:p>
            <a:fld id="{9583EF94-3923-430B-B58D-67C7C8E779B1}" type="slidenum">
              <a:rPr lang="en-US" smtClean="0"/>
              <a:t>3</a:t>
            </a:fld>
            <a:endParaRPr lang="en-US"/>
          </a:p>
        </p:txBody>
      </p:sp>
    </p:spTree>
    <p:extLst>
      <p:ext uri="{BB962C8B-B14F-4D97-AF65-F5344CB8AC3E}">
        <p14:creationId xmlns:p14="http://schemas.microsoft.com/office/powerpoint/2010/main" val="353630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observing key metrics we find that for most failed banks, just before failure they showed a decrease in assets and also a low amount of administrative liabilities which may speak to a level of downsizing before a failure.</a:t>
            </a:r>
          </a:p>
        </p:txBody>
      </p:sp>
      <p:sp>
        <p:nvSpPr>
          <p:cNvPr id="4" name="Slide Number Placeholder 3"/>
          <p:cNvSpPr>
            <a:spLocks noGrp="1"/>
          </p:cNvSpPr>
          <p:nvPr>
            <p:ph type="sldNum" sz="quarter" idx="5"/>
          </p:nvPr>
        </p:nvSpPr>
        <p:spPr/>
        <p:txBody>
          <a:bodyPr/>
          <a:lstStyle/>
          <a:p>
            <a:fld id="{9583EF94-3923-430B-B58D-67C7C8E779B1}" type="slidenum">
              <a:rPr lang="en-US" smtClean="0"/>
              <a:t>4</a:t>
            </a:fld>
            <a:endParaRPr lang="en-US"/>
          </a:p>
        </p:txBody>
      </p:sp>
    </p:spTree>
    <p:extLst>
      <p:ext uri="{BB962C8B-B14F-4D97-AF65-F5344CB8AC3E}">
        <p14:creationId xmlns:p14="http://schemas.microsoft.com/office/powerpoint/2010/main" val="305099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failed assets held across bank failures over time, we see significant spikes before 2010 which indicates that some banks failed around the time of the 2008 financial crisis despite having considerable assets and were more of a “shock” that they failed. Since 2010, most failed banks have had predictably low assets before going into receivership.</a:t>
            </a:r>
          </a:p>
        </p:txBody>
      </p:sp>
      <p:sp>
        <p:nvSpPr>
          <p:cNvPr id="4" name="Slide Number Placeholder 3"/>
          <p:cNvSpPr>
            <a:spLocks noGrp="1"/>
          </p:cNvSpPr>
          <p:nvPr>
            <p:ph type="sldNum" sz="quarter" idx="5"/>
          </p:nvPr>
        </p:nvSpPr>
        <p:spPr/>
        <p:txBody>
          <a:bodyPr/>
          <a:lstStyle/>
          <a:p>
            <a:fld id="{9583EF94-3923-430B-B58D-67C7C8E779B1}" type="slidenum">
              <a:rPr lang="en-US" smtClean="0"/>
              <a:t>5</a:t>
            </a:fld>
            <a:endParaRPr lang="en-US"/>
          </a:p>
        </p:txBody>
      </p:sp>
    </p:spTree>
    <p:extLst>
      <p:ext uri="{BB962C8B-B14F-4D97-AF65-F5344CB8AC3E}">
        <p14:creationId xmlns:p14="http://schemas.microsoft.com/office/powerpoint/2010/main" val="1030785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analysis revealed patterns and correlations which might indicate potential financial distress or impending failure</a:t>
            </a:r>
            <a:endParaRPr lang="en-US" dirty="0"/>
          </a:p>
        </p:txBody>
      </p:sp>
      <p:sp>
        <p:nvSpPr>
          <p:cNvPr id="4" name="Slide Number Placeholder 3"/>
          <p:cNvSpPr>
            <a:spLocks noGrp="1"/>
          </p:cNvSpPr>
          <p:nvPr>
            <p:ph type="sldNum" sz="quarter" idx="5"/>
          </p:nvPr>
        </p:nvSpPr>
        <p:spPr/>
        <p:txBody>
          <a:bodyPr/>
          <a:lstStyle/>
          <a:p>
            <a:fld id="{9583EF94-3923-430B-B58D-67C7C8E779B1}" type="slidenum">
              <a:rPr lang="en-US" smtClean="0"/>
              <a:t>6</a:t>
            </a:fld>
            <a:endParaRPr lang="en-US"/>
          </a:p>
        </p:txBody>
      </p:sp>
    </p:spTree>
    <p:extLst>
      <p:ext uri="{BB962C8B-B14F-4D97-AF65-F5344CB8AC3E}">
        <p14:creationId xmlns:p14="http://schemas.microsoft.com/office/powerpoint/2010/main" val="3410647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initial patterns are identified, it is important to validate these patterns across all data possible. Models can be created that focus on specific red flag metrics such as total assets or administrative costs to apply red flags to financial institutions given their live data. These red flags do not indicate necessary failure, but provide a framework for investigation and intervention when necessary.</a:t>
            </a:r>
          </a:p>
        </p:txBody>
      </p:sp>
      <p:sp>
        <p:nvSpPr>
          <p:cNvPr id="4" name="Slide Number Placeholder 3"/>
          <p:cNvSpPr>
            <a:spLocks noGrp="1"/>
          </p:cNvSpPr>
          <p:nvPr>
            <p:ph type="sldNum" sz="quarter" idx="5"/>
          </p:nvPr>
        </p:nvSpPr>
        <p:spPr/>
        <p:txBody>
          <a:bodyPr/>
          <a:lstStyle/>
          <a:p>
            <a:fld id="{9583EF94-3923-430B-B58D-67C7C8E779B1}" type="slidenum">
              <a:rPr lang="en-US" smtClean="0"/>
              <a:t>7</a:t>
            </a:fld>
            <a:endParaRPr lang="en-US"/>
          </a:p>
        </p:txBody>
      </p:sp>
    </p:spTree>
    <p:extLst>
      <p:ext uri="{BB962C8B-B14F-4D97-AF65-F5344CB8AC3E}">
        <p14:creationId xmlns:p14="http://schemas.microsoft.com/office/powerpoint/2010/main" val="2912774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While historical patterns guide this study, the absence of non-failure data presents limitations. Furthermore, validating and ensuring reliability remain challenges."</a:t>
            </a:r>
            <a:endParaRPr lang="en-US" dirty="0"/>
          </a:p>
        </p:txBody>
      </p:sp>
      <p:sp>
        <p:nvSpPr>
          <p:cNvPr id="4" name="Slide Number Placeholder 3"/>
          <p:cNvSpPr>
            <a:spLocks noGrp="1"/>
          </p:cNvSpPr>
          <p:nvPr>
            <p:ph type="sldNum" sz="quarter" idx="5"/>
          </p:nvPr>
        </p:nvSpPr>
        <p:spPr/>
        <p:txBody>
          <a:bodyPr/>
          <a:lstStyle/>
          <a:p>
            <a:fld id="{9583EF94-3923-430B-B58D-67C7C8E779B1}" type="slidenum">
              <a:rPr lang="en-US" smtClean="0"/>
              <a:t>8</a:t>
            </a:fld>
            <a:endParaRPr lang="en-US"/>
          </a:p>
        </p:txBody>
      </p:sp>
    </p:spTree>
    <p:extLst>
      <p:ext uri="{BB962C8B-B14F-4D97-AF65-F5344CB8AC3E}">
        <p14:creationId xmlns:p14="http://schemas.microsoft.com/office/powerpoint/2010/main" val="4000828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Thank you for your attention. </a:t>
            </a:r>
            <a:r>
              <a:rPr lang="en-US" b="0" i="0">
                <a:solidFill>
                  <a:srgbClr val="D1D5DB"/>
                </a:solidFill>
                <a:effectLst/>
                <a:latin typeface="Söhne"/>
              </a:rPr>
              <a:t>I'm now open to any questions or further discussions.</a:t>
            </a:r>
            <a:endParaRPr lang="en-US"/>
          </a:p>
        </p:txBody>
      </p:sp>
      <p:sp>
        <p:nvSpPr>
          <p:cNvPr id="4" name="Slide Number Placeholder 3"/>
          <p:cNvSpPr>
            <a:spLocks noGrp="1"/>
          </p:cNvSpPr>
          <p:nvPr>
            <p:ph type="sldNum" sz="quarter" idx="5"/>
          </p:nvPr>
        </p:nvSpPr>
        <p:spPr/>
        <p:txBody>
          <a:bodyPr/>
          <a:lstStyle/>
          <a:p>
            <a:fld id="{9583EF94-3923-430B-B58D-67C7C8E779B1}" type="slidenum">
              <a:rPr lang="en-US" smtClean="0"/>
              <a:t>10</a:t>
            </a:fld>
            <a:endParaRPr lang="en-US"/>
          </a:p>
        </p:txBody>
      </p:sp>
    </p:spTree>
    <p:extLst>
      <p:ext uri="{BB962C8B-B14F-4D97-AF65-F5344CB8AC3E}">
        <p14:creationId xmlns:p14="http://schemas.microsoft.com/office/powerpoint/2010/main" val="164957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Sunday, October 22,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36625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Sunday, October 22,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8102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Sunday, October 22,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9775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Sunday, October 22,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41625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Sunday, October 22,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5372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Sunday, October 22,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0511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Sunday, October 22,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66065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Sunday, October 22,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182029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Sunday, October 22,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95722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Sunday, October 22,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95478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Sunday, October 22,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26663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Sunday, October 22,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515604576"/>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34.jpe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E76424EA-2FE7-47E5-99E5-7EDD3063F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Video 52" descr="Graphs And Numbers">
            <a:extLst>
              <a:ext uri="{FF2B5EF4-FFF2-40B4-BE49-F238E27FC236}">
                <a16:creationId xmlns:a16="http://schemas.microsoft.com/office/drawing/2014/main" id="{C8E6B972-0F06-FAD4-AE07-FB8CD4684CC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284" r="-1" b="-1"/>
          <a:stretch/>
        </p:blipFill>
        <p:spPr>
          <a:xfrm>
            <a:off x="20" y="10"/>
            <a:ext cx="12191981" cy="6857990"/>
          </a:xfrm>
          <a:custGeom>
            <a:avLst/>
            <a:gdLst/>
            <a:ahLst/>
            <a:cxnLst/>
            <a:rect l="l" t="t" r="r" b="b"/>
            <a:pathLst>
              <a:path w="7448551" h="6858000">
                <a:moveTo>
                  <a:pt x="0" y="0"/>
                </a:moveTo>
                <a:lnTo>
                  <a:pt x="7448551" y="0"/>
                </a:lnTo>
                <a:lnTo>
                  <a:pt x="7448551" y="6858000"/>
                </a:lnTo>
                <a:lnTo>
                  <a:pt x="0" y="6858000"/>
                </a:lnTo>
                <a:close/>
              </a:path>
            </a:pathLst>
          </a:custGeom>
        </p:spPr>
      </p:pic>
      <p:sp useBgFill="1">
        <p:nvSpPr>
          <p:cNvPr id="58" name="Rectangle 5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48550" y="0"/>
            <a:ext cx="474345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2254D-A2DF-3F68-4354-FD54BECC6935}"/>
              </a:ext>
            </a:extLst>
          </p:cNvPr>
          <p:cNvSpPr>
            <a:spLocks noGrp="1"/>
          </p:cNvSpPr>
          <p:nvPr>
            <p:ph type="ctrTitle"/>
          </p:nvPr>
        </p:nvSpPr>
        <p:spPr>
          <a:xfrm>
            <a:off x="7999414" y="1051551"/>
            <a:ext cx="3565524" cy="2384898"/>
          </a:xfrm>
        </p:spPr>
        <p:txBody>
          <a:bodyPr anchor="b">
            <a:normAutofit/>
          </a:bodyPr>
          <a:lstStyle/>
          <a:p>
            <a:pPr>
              <a:lnSpc>
                <a:spcPct val="90000"/>
              </a:lnSpc>
            </a:pPr>
            <a:r>
              <a:rPr lang="en-US" sz="4100" b="0" i="0">
                <a:effectLst/>
                <a:latin typeface="Söhne"/>
              </a:rPr>
              <a:t>Predicting Bank Failures: An Exploratory Analysis</a:t>
            </a:r>
            <a:endParaRPr lang="en-US" sz="4100"/>
          </a:p>
        </p:txBody>
      </p:sp>
      <p:sp>
        <p:nvSpPr>
          <p:cNvPr id="3" name="Subtitle 2">
            <a:extLst>
              <a:ext uri="{FF2B5EF4-FFF2-40B4-BE49-F238E27FC236}">
                <a16:creationId xmlns:a16="http://schemas.microsoft.com/office/drawing/2014/main" id="{0E423B84-4C1D-C053-1734-9702F19FD7DD}"/>
              </a:ext>
            </a:extLst>
          </p:cNvPr>
          <p:cNvSpPr>
            <a:spLocks noGrp="1"/>
          </p:cNvSpPr>
          <p:nvPr>
            <p:ph type="subTitle" idx="1"/>
          </p:nvPr>
        </p:nvSpPr>
        <p:spPr>
          <a:xfrm>
            <a:off x="7999413" y="3569008"/>
            <a:ext cx="3565525" cy="1731656"/>
          </a:xfrm>
        </p:spPr>
        <p:txBody>
          <a:bodyPr>
            <a:normAutofit/>
          </a:bodyPr>
          <a:lstStyle/>
          <a:p>
            <a:r>
              <a:rPr lang="en-US" sz="2000" b="0" i="0">
                <a:solidFill>
                  <a:schemeClr val="tx1">
                    <a:alpha val="60000"/>
                  </a:schemeClr>
                </a:solidFill>
                <a:effectLst/>
                <a:latin typeface="Söhne"/>
              </a:rPr>
              <a:t>A study based on financial indicators of historically failed banks.</a:t>
            </a:r>
            <a:endParaRPr lang="en-US" sz="2000">
              <a:solidFill>
                <a:schemeClr val="tx1">
                  <a:alpha val="60000"/>
                </a:schemeClr>
              </a:solidFill>
            </a:endParaRPr>
          </a:p>
        </p:txBody>
      </p:sp>
      <p:sp>
        <p:nvSpPr>
          <p:cNvPr id="60" name="Oval 59">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2" name="Group 61">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915301" y="5534728"/>
            <a:ext cx="667802" cy="631474"/>
            <a:chOff x="10478914" y="1506691"/>
            <a:chExt cx="667802" cy="631474"/>
          </a:xfrm>
        </p:grpSpPr>
        <p:sp>
          <p:nvSpPr>
            <p:cNvPr id="63" name="Freeform: Shape 62">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6" name="Rectangle 65">
            <a:extLst>
              <a:ext uri="{FF2B5EF4-FFF2-40B4-BE49-F238E27FC236}">
                <a16:creationId xmlns:a16="http://schemas.microsoft.com/office/drawing/2014/main" id="{3F7CD3B8-4EAD-4444-9EB3-CA03A661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63AAFA20-2BE3-81B6-DE2D-90363916E729}"/>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8064299"/>
      </p:ext>
    </p:extLst>
  </p:cSld>
  <p:clrMapOvr>
    <a:masterClrMapping/>
  </p:clrMapOvr>
  <mc:AlternateContent xmlns:mc="http://schemas.openxmlformats.org/markup-compatibility/2006">
    <mc:Choice xmlns:p14="http://schemas.microsoft.com/office/powerpoint/2010/main" Requires="p14">
      <p:transition spd="slow" p14:dur="2000" advTm="20269"/>
    </mc:Choice>
    <mc:Fallback>
      <p:transition spd="slow" advTm="20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0000"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3"/>
                                        </p:tgtEl>
                                      </p:cBhvr>
                                    </p:cmd>
                                  </p:childTnLst>
                                </p:cTn>
                              </p:par>
                            </p:childTnLst>
                          </p:cTn>
                        </p:par>
                      </p:childTnLst>
                    </p:cTn>
                  </p:par>
                </p:childTnLst>
              </p:cTn>
              <p:nextCondLst>
                <p:cond evt="onClick" delay="0">
                  <p:tgtEl>
                    <p:spTgt spid="53"/>
                  </p:tgtEl>
                </p:cond>
              </p:nextCondLst>
            </p:seq>
            <p:video>
              <p:cMediaNode mute="1">
                <p:cTn id="15" repeatCount="indefinite" fill="hold" display="0">
                  <p:stCondLst>
                    <p:cond delay="indefinite"/>
                  </p:stCondLst>
                </p:cTn>
                <p:tgtEl>
                  <p:spTgt spid="53"/>
                </p:tgtEl>
              </p:cMediaNode>
            </p:video>
            <p:audio isNarration="1">
              <p:cMediaNode vol="80000" showWhenStopped="0">
                <p:cTn id="16"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13" objId="53"/>
        <p14:playEvt time="10291" objId="53"/>
        <p14:stopEvt time="19517" objId="5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6A22EFF-1FE0-4FE3-9E48-97A8F0CD8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Question marks in a line and one question mark is lit">
            <a:extLst>
              <a:ext uri="{FF2B5EF4-FFF2-40B4-BE49-F238E27FC236}">
                <a16:creationId xmlns:a16="http://schemas.microsoft.com/office/drawing/2014/main" id="{DC574275-8605-A8E5-7E95-2259FEAC9AE6}"/>
              </a:ext>
            </a:extLst>
          </p:cNvPr>
          <p:cNvPicPr>
            <a:picLocks noChangeAspect="1"/>
          </p:cNvPicPr>
          <p:nvPr/>
        </p:nvPicPr>
        <p:blipFill rotWithShape="1">
          <a:blip r:embed="rId5"/>
          <a:srcRect t="2056" b="13674"/>
          <a:stretch/>
        </p:blipFill>
        <p:spPr>
          <a:xfrm>
            <a:off x="20" y="1"/>
            <a:ext cx="12191980" cy="6857999"/>
          </a:xfrm>
          <a:custGeom>
            <a:avLst/>
            <a:gdLst/>
            <a:ahLst/>
            <a:cxnLst/>
            <a:rect l="l" t="t" r="r" b="b"/>
            <a:pathLst>
              <a:path w="12192000" h="4774564">
                <a:moveTo>
                  <a:pt x="0" y="0"/>
                </a:moveTo>
                <a:lnTo>
                  <a:pt x="12192000" y="0"/>
                </a:lnTo>
                <a:lnTo>
                  <a:pt x="12192000" y="4774564"/>
                </a:lnTo>
                <a:lnTo>
                  <a:pt x="0" y="4774564"/>
                </a:lnTo>
                <a:close/>
              </a:path>
            </a:pathLst>
          </a:custGeom>
        </p:spPr>
      </p:pic>
      <p:sp useBgFill="1">
        <p:nvSpPr>
          <p:cNvPr id="16" name="Rectangle 1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83434"/>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C065A-6DC1-3A3A-760C-18C2B244DDE5}"/>
              </a:ext>
            </a:extLst>
          </p:cNvPr>
          <p:cNvSpPr>
            <a:spLocks noGrp="1"/>
          </p:cNvSpPr>
          <p:nvPr>
            <p:ph type="ctrTitle"/>
          </p:nvPr>
        </p:nvSpPr>
        <p:spPr>
          <a:xfrm>
            <a:off x="550864" y="549275"/>
            <a:ext cx="6373812" cy="984885"/>
          </a:xfrm>
        </p:spPr>
        <p:txBody>
          <a:bodyPr wrap="square" anchor="ctr">
            <a:normAutofit/>
          </a:bodyPr>
          <a:lstStyle/>
          <a:p>
            <a:pPr>
              <a:lnSpc>
                <a:spcPct val="90000"/>
              </a:lnSpc>
            </a:pPr>
            <a:r>
              <a:rPr lang="en-US" sz="3400" b="1" i="0">
                <a:effectLst/>
                <a:latin typeface="Söhne"/>
              </a:rPr>
              <a:t>Thank You &amp; Questions</a:t>
            </a:r>
            <a:br>
              <a:rPr lang="en-US" sz="3400" b="1" i="0">
                <a:effectLst/>
                <a:latin typeface="Söhne"/>
              </a:rPr>
            </a:br>
            <a:endParaRPr lang="en-US" sz="3400"/>
          </a:p>
        </p:txBody>
      </p:sp>
      <p:sp>
        <p:nvSpPr>
          <p:cNvPr id="17" name="Rectangle 16">
            <a:extLst>
              <a:ext uri="{FF2B5EF4-FFF2-40B4-BE49-F238E27FC236}">
                <a16:creationId xmlns:a16="http://schemas.microsoft.com/office/drawing/2014/main" id="{A8637F87-B6EB-40C5-B051-5F099460B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008C2901-E428-3742-D82F-2A56E03BD33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0046259"/>
      </p:ext>
    </p:extLst>
  </p:cSld>
  <p:clrMapOvr>
    <a:masterClrMapping/>
  </p:clrMapOvr>
  <p:transition spd="slow" advTm="1593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48F05-9C29-7E01-DC6F-74D65EEE6E11}"/>
              </a:ext>
            </a:extLst>
          </p:cNvPr>
          <p:cNvSpPr>
            <a:spLocks noGrp="1"/>
          </p:cNvSpPr>
          <p:nvPr>
            <p:ph type="title"/>
          </p:nvPr>
        </p:nvSpPr>
        <p:spPr>
          <a:xfrm>
            <a:off x="550863" y="549275"/>
            <a:ext cx="3565525" cy="5543549"/>
          </a:xfrm>
        </p:spPr>
        <p:txBody>
          <a:bodyPr wrap="square" anchor="ctr">
            <a:normAutofit/>
          </a:bodyPr>
          <a:lstStyle/>
          <a:p>
            <a:r>
              <a:rPr lang="en-US" b="1" i="0" dirty="0">
                <a:effectLst/>
                <a:latin typeface="Söhne"/>
              </a:rPr>
              <a:t>Business Problem &amp; Background</a:t>
            </a:r>
            <a:br>
              <a:rPr lang="en-US" b="1" i="0" dirty="0">
                <a:effectLst/>
                <a:latin typeface="Söhne"/>
              </a:rPr>
            </a:br>
            <a:endParaRPr lang="en-US" dirty="0"/>
          </a:p>
        </p:txBody>
      </p:sp>
      <p:sp>
        <p:nvSpPr>
          <p:cNvPr id="11" name="Rectangle 1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2E337A4-8EFC-4FBF-930D-90EC9169194E}"/>
              </a:ext>
            </a:extLst>
          </p:cNvPr>
          <p:cNvGraphicFramePr>
            <a:graphicFrameLocks noGrp="1"/>
          </p:cNvGraphicFramePr>
          <p:nvPr>
            <p:ph idx="1"/>
            <p:extLst>
              <p:ext uri="{D42A27DB-BD31-4B8C-83A1-F6EECF244321}">
                <p14:modId xmlns:p14="http://schemas.microsoft.com/office/powerpoint/2010/main" val="2711313730"/>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57AE25FE-7B31-2A86-2A05-FADA0D0FF53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676473"/>
      </p:ext>
    </p:extLst>
  </p:cSld>
  <p:clrMapOvr>
    <a:masterClrMapping/>
  </p:clrMapOvr>
  <p:transition spd="med" advTm="4798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1B291-7ED3-E0D5-EC3D-02B5ED857436}"/>
              </a:ext>
            </a:extLst>
          </p:cNvPr>
          <p:cNvSpPr>
            <a:spLocks noGrp="1"/>
          </p:cNvSpPr>
          <p:nvPr>
            <p:ph type="title"/>
          </p:nvPr>
        </p:nvSpPr>
        <p:spPr>
          <a:xfrm>
            <a:off x="550863" y="550800"/>
            <a:ext cx="7308850" cy="986400"/>
          </a:xfrm>
        </p:spPr>
        <p:txBody>
          <a:bodyPr wrap="square" anchor="ctr">
            <a:normAutofit/>
          </a:bodyPr>
          <a:lstStyle/>
          <a:p>
            <a:pPr>
              <a:lnSpc>
                <a:spcPct val="90000"/>
              </a:lnSpc>
            </a:pPr>
            <a:r>
              <a:rPr lang="en-US" sz="3400" b="1" i="0">
                <a:effectLst/>
                <a:latin typeface="Söhne"/>
              </a:rPr>
              <a:t>Data Explanation &amp; Methods</a:t>
            </a:r>
            <a:br>
              <a:rPr lang="en-US" sz="3400" b="1" i="0">
                <a:effectLst/>
                <a:latin typeface="Söhne"/>
              </a:rPr>
            </a:br>
            <a:endParaRPr lang="en-US" sz="3400"/>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9BA835-9E39-91CB-35AE-898690D1B747}"/>
              </a:ext>
            </a:extLst>
          </p:cNvPr>
          <p:cNvGraphicFramePr>
            <a:graphicFrameLocks noGrp="1"/>
          </p:cNvGraphicFramePr>
          <p:nvPr>
            <p:ph idx="1"/>
            <p:extLst>
              <p:ext uri="{D42A27DB-BD31-4B8C-83A1-F6EECF244321}">
                <p14:modId xmlns:p14="http://schemas.microsoft.com/office/powerpoint/2010/main" val="2998099561"/>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09ED0922-F35C-533F-6456-1EFBA60E9A6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6559955"/>
      </p:ext>
    </p:extLst>
  </p:cSld>
  <p:clrMapOvr>
    <a:masterClrMapping/>
  </p:clrMapOvr>
  <mc:AlternateContent xmlns:mc="http://schemas.openxmlformats.org/markup-compatibility/2006">
    <mc:Choice xmlns:p14="http://schemas.microsoft.com/office/powerpoint/2010/main" Requires="p14">
      <p:transition spd="slow" p14:dur="3400" advTm="22478">
        <p14:reveal/>
      </p:transition>
    </mc:Choice>
    <mc:Fallback>
      <p:transition spd="slow" advTm="224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7EC30-7699-A4AE-79FC-51A226CACC1A}"/>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90000"/>
              </a:lnSpc>
            </a:pPr>
            <a:r>
              <a:rPr lang="en-US" sz="2600" b="1" i="0">
                <a:effectLst/>
              </a:rPr>
              <a:t>Visualization - Distribution of Key Metrics</a:t>
            </a:r>
            <a:br>
              <a:rPr lang="en-US" sz="2600" b="1" i="0">
                <a:effectLst/>
              </a:rPr>
            </a:br>
            <a:endParaRPr lang="en-US" sz="2600"/>
          </a:p>
        </p:txBody>
      </p:sp>
      <p:pic>
        <p:nvPicPr>
          <p:cNvPr id="6" name="Content Placeholder 5">
            <a:extLst>
              <a:ext uri="{FF2B5EF4-FFF2-40B4-BE49-F238E27FC236}">
                <a16:creationId xmlns:a16="http://schemas.microsoft.com/office/drawing/2014/main" id="{7E2B34E0-027A-C500-8D74-A58E0FE4D4BB}"/>
              </a:ext>
            </a:extLst>
          </p:cNvPr>
          <p:cNvPicPr>
            <a:picLocks noGrp="1" noChangeAspect="1"/>
          </p:cNvPicPr>
          <p:nvPr>
            <p:ph sz="half" idx="1"/>
          </p:nvPr>
        </p:nvPicPr>
        <p:blipFill>
          <a:blip r:embed="rId5"/>
          <a:stretch>
            <a:fillRect/>
          </a:stretch>
        </p:blipFill>
        <p:spPr>
          <a:xfrm>
            <a:off x="1451541" y="549275"/>
            <a:ext cx="9288918" cy="3227900"/>
          </a:xfrm>
          <a:custGeom>
            <a:avLst/>
            <a:gdLst/>
            <a:ahLst/>
            <a:cxnLst/>
            <a:rect l="l" t="t" r="r" b="b"/>
            <a:pathLst>
              <a:path w="12192000" h="3227900">
                <a:moveTo>
                  <a:pt x="0" y="0"/>
                </a:moveTo>
                <a:lnTo>
                  <a:pt x="12192000" y="0"/>
                </a:lnTo>
                <a:lnTo>
                  <a:pt x="12192000" y="3227900"/>
                </a:lnTo>
                <a:lnTo>
                  <a:pt x="0" y="3227900"/>
                </a:lnTo>
                <a:close/>
              </a:path>
            </a:pathLst>
          </a:custGeom>
        </p:spPr>
      </p:pic>
      <p:grpSp>
        <p:nvGrpSpPr>
          <p:cNvPr id="19" name="Group 18">
            <a:extLst>
              <a:ext uri="{FF2B5EF4-FFF2-40B4-BE49-F238E27FC236}">
                <a16:creationId xmlns:a16="http://schemas.microsoft.com/office/drawing/2014/main" id="{30493E29-1143-4080-A31C-64E36832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3" y="398538"/>
            <a:ext cx="631474" cy="667800"/>
            <a:chOff x="2994153" y="1378666"/>
            <a:chExt cx="631474" cy="667800"/>
          </a:xfrm>
        </p:grpSpPr>
        <p:sp>
          <p:nvSpPr>
            <p:cNvPr id="20" name="Freeform: Shape 19">
              <a:extLst>
                <a:ext uri="{FF2B5EF4-FFF2-40B4-BE49-F238E27FC236}">
                  <a16:creationId xmlns:a16="http://schemas.microsoft.com/office/drawing/2014/main" id="{54F335CB-D905-4ACD-9B94-4BFC5E45C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30707A2-C7E1-4028-BD83-12C7212FF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Oval 22">
            <a:extLst>
              <a:ext uri="{FF2B5EF4-FFF2-40B4-BE49-F238E27FC236}">
                <a16:creationId xmlns:a16="http://schemas.microsoft.com/office/drawing/2014/main" id="{D7AA753E-FFC2-4B5B-A791-BEC97605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Content Placeholder 3">
            <a:extLst>
              <a:ext uri="{FF2B5EF4-FFF2-40B4-BE49-F238E27FC236}">
                <a16:creationId xmlns:a16="http://schemas.microsoft.com/office/drawing/2014/main" id="{2A79B4A6-7B16-2668-9E8B-7D86083B264E}"/>
              </a:ext>
            </a:extLst>
          </p:cNvPr>
          <p:cNvSpPr>
            <a:spLocks noGrp="1"/>
          </p:cNvSpPr>
          <p:nvPr>
            <p:ph sz="half" idx="2"/>
          </p:nvPr>
        </p:nvSpPr>
        <p:spPr>
          <a:xfrm>
            <a:off x="5267325" y="4508500"/>
            <a:ext cx="6373813" cy="1562959"/>
          </a:xfrm>
        </p:spPr>
        <p:txBody>
          <a:bodyPr vert="horz" wrap="square" lIns="0" tIns="0" rIns="0" bIns="0" rtlCol="0" anchor="t">
            <a:normAutofit/>
          </a:bodyPr>
          <a:lstStyle/>
          <a:p>
            <a:pPr>
              <a:lnSpc>
                <a:spcPct val="100000"/>
              </a:lnSpc>
            </a:pPr>
            <a:r>
              <a:rPr lang="en-US" sz="1200" b="0" i="0">
                <a:effectLst/>
              </a:rPr>
              <a:t>Consistent low assets across most failed banks</a:t>
            </a:r>
          </a:p>
          <a:p>
            <a:pPr>
              <a:lnSpc>
                <a:spcPct val="100000"/>
              </a:lnSpc>
            </a:pPr>
            <a:r>
              <a:rPr lang="en-US" sz="1200" b="0" i="0">
                <a:effectLst/>
              </a:rPr>
              <a:t>Variability among banks.</a:t>
            </a:r>
          </a:p>
          <a:p>
            <a:pPr>
              <a:lnSpc>
                <a:spcPct val="100000"/>
              </a:lnSpc>
            </a:pPr>
            <a:r>
              <a:rPr lang="en-US" sz="1200" b="0" i="0">
                <a:effectLst/>
              </a:rPr>
              <a:t>Potential outliers as red flags.</a:t>
            </a:r>
          </a:p>
          <a:p>
            <a:pPr>
              <a:lnSpc>
                <a:spcPct val="100000"/>
              </a:lnSpc>
            </a:pPr>
            <a:r>
              <a:rPr lang="en-US" sz="1200"/>
              <a:t>Low administration may point towards downsizing before failure</a:t>
            </a:r>
            <a:endParaRPr lang="en-US" sz="1200" b="0" i="0">
              <a:effectLst/>
            </a:endParaRPr>
          </a:p>
          <a:p>
            <a:pPr>
              <a:lnSpc>
                <a:spcPct val="100000"/>
              </a:lnSpc>
            </a:pPr>
            <a:endParaRPr lang="en-US" sz="1200"/>
          </a:p>
        </p:txBody>
      </p:sp>
      <p:pic>
        <p:nvPicPr>
          <p:cNvPr id="5" name="Audio 4">
            <a:hlinkClick r:id="" action="ppaction://media"/>
            <a:extLst>
              <a:ext uri="{FF2B5EF4-FFF2-40B4-BE49-F238E27FC236}">
                <a16:creationId xmlns:a16="http://schemas.microsoft.com/office/drawing/2014/main" id="{DC3CEC88-0AA9-F0E0-8032-6F137EBCF54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6255203"/>
      </p:ext>
    </p:extLst>
  </p:cSld>
  <p:clrMapOvr>
    <a:masterClrMapping/>
  </p:clrMapOvr>
  <p:transition spd="slow" advTm="4624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D1311-5F85-2E37-230F-B3351D71F33B}"/>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90000"/>
              </a:lnSpc>
            </a:pPr>
            <a:r>
              <a:rPr lang="en-US" sz="3700"/>
              <a:t>Held assets over the last fifteen years	</a:t>
            </a:r>
          </a:p>
        </p:txBody>
      </p:sp>
      <p:pic>
        <p:nvPicPr>
          <p:cNvPr id="6" name="Content Placeholder 5">
            <a:extLst>
              <a:ext uri="{FF2B5EF4-FFF2-40B4-BE49-F238E27FC236}">
                <a16:creationId xmlns:a16="http://schemas.microsoft.com/office/drawing/2014/main" id="{CBEABA73-73AB-9272-D8F1-5E9EA72A46E0}"/>
              </a:ext>
            </a:extLst>
          </p:cNvPr>
          <p:cNvPicPr>
            <a:picLocks noGrp="1" noChangeAspect="1"/>
          </p:cNvPicPr>
          <p:nvPr>
            <p:ph sz="half" idx="1"/>
          </p:nvPr>
        </p:nvPicPr>
        <p:blipFill>
          <a:blip r:embed="rId5"/>
          <a:stretch>
            <a:fillRect/>
          </a:stretch>
        </p:blipFill>
        <p:spPr>
          <a:xfrm>
            <a:off x="0" y="1064453"/>
            <a:ext cx="12192000" cy="2712721"/>
          </a:xfrm>
          <a:custGeom>
            <a:avLst/>
            <a:gdLst/>
            <a:ahLst/>
            <a:cxnLst/>
            <a:rect l="l" t="t" r="r" b="b"/>
            <a:pathLst>
              <a:path w="12192000" h="3227900">
                <a:moveTo>
                  <a:pt x="0" y="0"/>
                </a:moveTo>
                <a:lnTo>
                  <a:pt x="12192000" y="0"/>
                </a:lnTo>
                <a:lnTo>
                  <a:pt x="12192000" y="3227900"/>
                </a:lnTo>
                <a:lnTo>
                  <a:pt x="0" y="3227900"/>
                </a:lnTo>
                <a:close/>
              </a:path>
            </a:pathLst>
          </a:custGeom>
        </p:spPr>
      </p:pic>
      <p:grpSp>
        <p:nvGrpSpPr>
          <p:cNvPr id="19" name="Group 18">
            <a:extLst>
              <a:ext uri="{FF2B5EF4-FFF2-40B4-BE49-F238E27FC236}">
                <a16:creationId xmlns:a16="http://schemas.microsoft.com/office/drawing/2014/main" id="{30493E29-1143-4080-A31C-64E36832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3" y="398538"/>
            <a:ext cx="631474" cy="667800"/>
            <a:chOff x="2994153" y="1378666"/>
            <a:chExt cx="631474" cy="667800"/>
          </a:xfrm>
        </p:grpSpPr>
        <p:sp>
          <p:nvSpPr>
            <p:cNvPr id="20" name="Freeform: Shape 19">
              <a:extLst>
                <a:ext uri="{FF2B5EF4-FFF2-40B4-BE49-F238E27FC236}">
                  <a16:creationId xmlns:a16="http://schemas.microsoft.com/office/drawing/2014/main" id="{54F335CB-D905-4ACD-9B94-4BFC5E45C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30707A2-C7E1-4028-BD83-12C7212FF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Oval 22">
            <a:extLst>
              <a:ext uri="{FF2B5EF4-FFF2-40B4-BE49-F238E27FC236}">
                <a16:creationId xmlns:a16="http://schemas.microsoft.com/office/drawing/2014/main" id="{D7AA753E-FFC2-4B5B-A791-BEC97605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Content Placeholder 3">
            <a:extLst>
              <a:ext uri="{FF2B5EF4-FFF2-40B4-BE49-F238E27FC236}">
                <a16:creationId xmlns:a16="http://schemas.microsoft.com/office/drawing/2014/main" id="{46F4ED42-875D-C65E-1B6C-51A9AB583520}"/>
              </a:ext>
            </a:extLst>
          </p:cNvPr>
          <p:cNvSpPr>
            <a:spLocks noGrp="1"/>
          </p:cNvSpPr>
          <p:nvPr>
            <p:ph sz="half" idx="2"/>
          </p:nvPr>
        </p:nvSpPr>
        <p:spPr>
          <a:xfrm>
            <a:off x="5267325" y="4508500"/>
            <a:ext cx="6373813" cy="1562959"/>
          </a:xfrm>
        </p:spPr>
        <p:txBody>
          <a:bodyPr vert="horz" wrap="square" lIns="0" tIns="0" rIns="0" bIns="0" rtlCol="0" anchor="t">
            <a:normAutofit/>
          </a:bodyPr>
          <a:lstStyle/>
          <a:p>
            <a:r>
              <a:rPr lang="en-US" sz="1600"/>
              <a:t>Failure from high assets occurred during the 2008 financial crisis but since then failure has been less of a “shock” as it occurs to banks already low on assets.</a:t>
            </a:r>
          </a:p>
        </p:txBody>
      </p:sp>
      <p:pic>
        <p:nvPicPr>
          <p:cNvPr id="5" name="Audio 4">
            <a:hlinkClick r:id="" action="ppaction://media"/>
            <a:extLst>
              <a:ext uri="{FF2B5EF4-FFF2-40B4-BE49-F238E27FC236}">
                <a16:creationId xmlns:a16="http://schemas.microsoft.com/office/drawing/2014/main" id="{46A54246-9DB2-376B-553D-F1AAE5580E1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2445662"/>
      </p:ext>
    </p:extLst>
  </p:cSld>
  <p:clrMapOvr>
    <a:masterClrMapping/>
  </p:clrMapOvr>
  <p:transition spd="slow" advTm="6140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ABE78-772C-FA18-2B24-5DC381F47E1A}"/>
              </a:ext>
            </a:extLst>
          </p:cNvPr>
          <p:cNvSpPr>
            <a:spLocks noGrp="1"/>
          </p:cNvSpPr>
          <p:nvPr>
            <p:ph type="title"/>
          </p:nvPr>
        </p:nvSpPr>
        <p:spPr>
          <a:xfrm>
            <a:off x="550863" y="1520825"/>
            <a:ext cx="4535487" cy="3779838"/>
          </a:xfrm>
        </p:spPr>
        <p:txBody>
          <a:bodyPr anchor="ctr">
            <a:normAutofit/>
          </a:bodyPr>
          <a:lstStyle/>
          <a:p>
            <a:r>
              <a:rPr lang="en-US" sz="6400" b="1" i="0">
                <a:effectLst/>
                <a:latin typeface="Söhne"/>
              </a:rPr>
              <a:t>Analysis</a:t>
            </a:r>
            <a:br>
              <a:rPr lang="en-US" sz="6400" b="1" i="0">
                <a:effectLst/>
                <a:latin typeface="Söhne"/>
              </a:rPr>
            </a:br>
            <a:endParaRPr lang="en-US" sz="6400"/>
          </a:p>
        </p:txBody>
      </p:sp>
      <p:grpSp>
        <p:nvGrpSpPr>
          <p:cNvPr id="11" name="Group 10">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2" name="Freeform: Shape 11">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9" name="Freeform: Shape 18">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1" name="Oval 20">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A1FBB4C1-0F21-A4B3-1A11-0EC577D20AAE}"/>
              </a:ext>
            </a:extLst>
          </p:cNvPr>
          <p:cNvGraphicFramePr>
            <a:graphicFrameLocks noGrp="1"/>
          </p:cNvGraphicFramePr>
          <p:nvPr>
            <p:ph idx="1"/>
            <p:extLst>
              <p:ext uri="{D42A27DB-BD31-4B8C-83A1-F6EECF244321}">
                <p14:modId xmlns:p14="http://schemas.microsoft.com/office/powerpoint/2010/main" val="116536226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5EB759CB-53BE-9EC8-04C1-0A2A0532070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38502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2845">
        <p15:prstTrans prst="drape"/>
      </p:transition>
    </mc:Choice>
    <mc:Fallback>
      <p:transition spd="slow" advTm="128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EB40C-B4C8-C873-4187-EEA993C77BB6}"/>
              </a:ext>
            </a:extLst>
          </p:cNvPr>
          <p:cNvSpPr>
            <a:spLocks noGrp="1"/>
          </p:cNvSpPr>
          <p:nvPr>
            <p:ph type="title"/>
          </p:nvPr>
        </p:nvSpPr>
        <p:spPr>
          <a:xfrm>
            <a:off x="550863" y="549275"/>
            <a:ext cx="3565525" cy="5543549"/>
          </a:xfrm>
        </p:spPr>
        <p:txBody>
          <a:bodyPr wrap="square" anchor="ctr">
            <a:normAutofit/>
          </a:bodyPr>
          <a:lstStyle/>
          <a:p>
            <a:r>
              <a:rPr lang="en-US" sz="3400" b="1" i="0">
                <a:effectLst/>
                <a:latin typeface="Söhne"/>
              </a:rPr>
              <a:t>Conclusion &amp; Recommendations</a:t>
            </a:r>
            <a:br>
              <a:rPr lang="en-US" sz="3400" b="1" i="0">
                <a:effectLst/>
                <a:latin typeface="Söhne"/>
              </a:rPr>
            </a:br>
            <a:endParaRPr lang="en-US" sz="3400"/>
          </a:p>
        </p:txBody>
      </p:sp>
      <p:sp>
        <p:nvSpPr>
          <p:cNvPr id="11" name="Rectangle 1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0CAA33A-6276-2E36-EB1C-9679D5146287}"/>
              </a:ext>
            </a:extLst>
          </p:cNvPr>
          <p:cNvGraphicFramePr>
            <a:graphicFrameLocks noGrp="1"/>
          </p:cNvGraphicFramePr>
          <p:nvPr>
            <p:ph idx="1"/>
            <p:extLst>
              <p:ext uri="{D42A27DB-BD31-4B8C-83A1-F6EECF244321}">
                <p14:modId xmlns:p14="http://schemas.microsoft.com/office/powerpoint/2010/main" val="2925566090"/>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49C211DF-3B2F-89C6-FD8F-E0288519800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581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69670">
        <p15:prstTrans prst="peelOff"/>
      </p:transition>
    </mc:Choice>
    <mc:Fallback>
      <p:transition spd="slow" advTm="696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47451-B8CB-19FE-5F7E-4389BD71B479}"/>
              </a:ext>
            </a:extLst>
          </p:cNvPr>
          <p:cNvSpPr>
            <a:spLocks noGrp="1"/>
          </p:cNvSpPr>
          <p:nvPr>
            <p:ph type="title"/>
          </p:nvPr>
        </p:nvSpPr>
        <p:spPr>
          <a:xfrm>
            <a:off x="550863" y="549275"/>
            <a:ext cx="3565525" cy="5543549"/>
          </a:xfrm>
        </p:spPr>
        <p:txBody>
          <a:bodyPr wrap="square" anchor="ctr">
            <a:normAutofit/>
          </a:bodyPr>
          <a:lstStyle/>
          <a:p>
            <a:r>
              <a:rPr lang="en-US" b="1" i="0" dirty="0">
                <a:effectLst/>
                <a:latin typeface="Söhne"/>
              </a:rPr>
              <a:t>Assumptions, Limitations &amp; Challenges</a:t>
            </a:r>
            <a:br>
              <a:rPr lang="en-US" b="1" i="0" dirty="0">
                <a:effectLst/>
                <a:latin typeface="Söhne"/>
              </a:rPr>
            </a:br>
            <a:endParaRPr lang="en-US" dirty="0"/>
          </a:p>
        </p:txBody>
      </p:sp>
      <p:sp>
        <p:nvSpPr>
          <p:cNvPr id="11" name="Rectangle 1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41643D9-0196-D3AA-F075-2EC1C720FE79}"/>
              </a:ext>
            </a:extLst>
          </p:cNvPr>
          <p:cNvGraphicFramePr>
            <a:graphicFrameLocks noGrp="1"/>
          </p:cNvGraphicFramePr>
          <p:nvPr>
            <p:ph idx="1"/>
            <p:extLst>
              <p:ext uri="{D42A27DB-BD31-4B8C-83A1-F6EECF244321}">
                <p14:modId xmlns:p14="http://schemas.microsoft.com/office/powerpoint/2010/main" val="1741507023"/>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64583E91-DBDD-0016-9CB9-47B56895FA4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9295430"/>
      </p:ext>
    </p:extLst>
  </p:cSld>
  <p:clrMapOvr>
    <a:masterClrMapping/>
  </p:clrMapOvr>
  <mc:AlternateContent xmlns:mc="http://schemas.openxmlformats.org/markup-compatibility/2006">
    <mc:Choice xmlns:p14="http://schemas.microsoft.com/office/powerpoint/2010/main" Requires="p14">
      <p:transition spd="slow" p14:dur="800" advTm="36524">
        <p:circle/>
      </p:transition>
    </mc:Choice>
    <mc:Fallback>
      <p:transition spd="slow" advTm="3652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14EB4-5975-A6B3-F171-6DC8E9EBC067}"/>
              </a:ext>
            </a:extLst>
          </p:cNvPr>
          <p:cNvSpPr>
            <a:spLocks noGrp="1"/>
          </p:cNvSpPr>
          <p:nvPr>
            <p:ph type="title"/>
          </p:nvPr>
        </p:nvSpPr>
        <p:spPr>
          <a:xfrm>
            <a:off x="550864" y="549275"/>
            <a:ext cx="3565524" cy="1997855"/>
          </a:xfrm>
        </p:spPr>
        <p:txBody>
          <a:bodyPr wrap="square" anchor="b">
            <a:normAutofit/>
          </a:bodyPr>
          <a:lstStyle/>
          <a:p>
            <a:r>
              <a:rPr lang="en-US" dirty="0"/>
              <a:t>References</a:t>
            </a:r>
          </a:p>
        </p:txBody>
      </p:sp>
      <p:sp>
        <p:nvSpPr>
          <p:cNvPr id="3" name="Content Placeholder 2">
            <a:extLst>
              <a:ext uri="{FF2B5EF4-FFF2-40B4-BE49-F238E27FC236}">
                <a16:creationId xmlns:a16="http://schemas.microsoft.com/office/drawing/2014/main" id="{9FF97B3B-4DC5-D52F-1468-A69D60E6A43C}"/>
              </a:ext>
            </a:extLst>
          </p:cNvPr>
          <p:cNvSpPr>
            <a:spLocks noGrp="1"/>
          </p:cNvSpPr>
          <p:nvPr>
            <p:ph idx="1"/>
          </p:nvPr>
        </p:nvSpPr>
        <p:spPr>
          <a:xfrm>
            <a:off x="550863" y="2678400"/>
            <a:ext cx="3565525" cy="3414425"/>
          </a:xfrm>
        </p:spPr>
        <p:txBody>
          <a:bodyPr anchor="t">
            <a:normAutofit/>
          </a:bodyPr>
          <a:lstStyle/>
          <a:p>
            <a:r>
              <a:rPr lang="en-US" sz="1600" b="0" i="0" u="none" strike="noStrike" baseline="0">
                <a:latin typeface="CIDFont+F3"/>
              </a:rPr>
              <a:t>Failed Banks Data with Balance Sheet</a:t>
            </a:r>
            <a:r>
              <a:rPr lang="en-US" sz="1600" b="0" i="0" u="none" strike="noStrike" baseline="0">
                <a:latin typeface="CIDFont+F1"/>
              </a:rPr>
              <a:t>. (2023, May 15). Kaggle.</a:t>
            </a:r>
          </a:p>
          <a:p>
            <a:r>
              <a:rPr lang="en-US" sz="1600" b="0" i="0" u="none" strike="noStrike" baseline="0">
                <a:latin typeface="CIDFont+F1"/>
              </a:rPr>
              <a:t>https://www.kaggle.com/datasets/utkarshx27/failed-banks-database/data</a:t>
            </a:r>
            <a:endParaRPr lang="en-US" sz="1600"/>
          </a:p>
        </p:txBody>
      </p:sp>
      <p:pic>
        <p:nvPicPr>
          <p:cNvPr id="5" name="Picture 4" descr="Magnifying glass showing decling performance">
            <a:extLst>
              <a:ext uri="{FF2B5EF4-FFF2-40B4-BE49-F238E27FC236}">
                <a16:creationId xmlns:a16="http://schemas.microsoft.com/office/drawing/2014/main" id="{C3C15129-E920-FC04-A38A-16D0E5BB6333}"/>
              </a:ext>
            </a:extLst>
          </p:cNvPr>
          <p:cNvPicPr>
            <a:picLocks noChangeAspect="1"/>
          </p:cNvPicPr>
          <p:nvPr/>
        </p:nvPicPr>
        <p:blipFill rotWithShape="1">
          <a:blip r:embed="rId4"/>
          <a:srcRect r="25627"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1" name="Rectangle 10">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FD38DAB4-0E88-0EF3-8DBF-DA43DE9458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2829870"/>
      </p:ext>
    </p:extLst>
  </p:cSld>
  <p:clrMapOvr>
    <a:masterClrMapping/>
  </p:clrMapOvr>
  <p:transition spd="slow" advTm="11192">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3DFloatVTI">
  <a:themeElements>
    <a:clrScheme name="AnalogousFromLightSeedRightStep">
      <a:dk1>
        <a:srgbClr val="000000"/>
      </a:dk1>
      <a:lt1>
        <a:srgbClr val="FFFFFF"/>
      </a:lt1>
      <a:dk2>
        <a:srgbClr val="243341"/>
      </a:dk2>
      <a:lt2>
        <a:srgbClr val="E8E2E2"/>
      </a:lt2>
      <a:accent1>
        <a:srgbClr val="35B0B3"/>
      </a:accent1>
      <a:accent2>
        <a:srgbClr val="4EA6EB"/>
      </a:accent2>
      <a:accent3>
        <a:srgbClr val="6E80EE"/>
      </a:accent3>
      <a:accent4>
        <a:srgbClr val="794EEB"/>
      </a:accent4>
      <a:accent5>
        <a:srgbClr val="C66EEE"/>
      </a:accent5>
      <a:accent6>
        <a:srgbClr val="EB4EDA"/>
      </a:accent6>
      <a:hlink>
        <a:srgbClr val="AE6B69"/>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584</Words>
  <Application>Microsoft Office PowerPoint</Application>
  <PresentationFormat>Widescreen</PresentationFormat>
  <Paragraphs>56</Paragraphs>
  <Slides>10</Slides>
  <Notes>9</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Avenir Next LT Pro</vt:lpstr>
      <vt:lpstr>Calibri</vt:lpstr>
      <vt:lpstr>CIDFont+F1</vt:lpstr>
      <vt:lpstr>CIDFont+F3</vt:lpstr>
      <vt:lpstr>Söhne</vt:lpstr>
      <vt:lpstr>3DFloatVTI</vt:lpstr>
      <vt:lpstr>Predicting Bank Failures: An Exploratory Analysis</vt:lpstr>
      <vt:lpstr>Business Problem &amp; Background </vt:lpstr>
      <vt:lpstr>Data Explanation &amp; Methods </vt:lpstr>
      <vt:lpstr>Visualization - Distribution of Key Metrics </vt:lpstr>
      <vt:lpstr>Held assets over the last fifteen years </vt:lpstr>
      <vt:lpstr>Analysis </vt:lpstr>
      <vt:lpstr>Conclusion &amp; Recommendations </vt:lpstr>
      <vt:lpstr>Assumptions, Limitations &amp; Challenges </vt:lpstr>
      <vt:lpstr>References</vt:lpstr>
      <vt:lpstr>Thank You &amp;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Bank Failures: An Exploratory Analysis</dc:title>
  <dc:creator>Jason Dean</dc:creator>
  <cp:lastModifiedBy>Jason Dean</cp:lastModifiedBy>
  <cp:revision>3</cp:revision>
  <dcterms:created xsi:type="dcterms:W3CDTF">2023-10-18T17:02:14Z</dcterms:created>
  <dcterms:modified xsi:type="dcterms:W3CDTF">2023-10-22T15:39:07Z</dcterms:modified>
</cp:coreProperties>
</file>